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4" r:id="rId1"/>
  </p:sldMasterIdLst>
  <p:notesMasterIdLst>
    <p:notesMasterId r:id="rId4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546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89" r:id="rId18"/>
    <p:sldId id="433" r:id="rId19"/>
    <p:sldId id="512" r:id="rId20"/>
    <p:sldId id="539" r:id="rId21"/>
    <p:sldId id="514" r:id="rId22"/>
    <p:sldId id="525" r:id="rId23"/>
    <p:sldId id="506" r:id="rId24"/>
    <p:sldId id="507" r:id="rId25"/>
    <p:sldId id="508" r:id="rId26"/>
    <p:sldId id="434" r:id="rId27"/>
    <p:sldId id="406" r:id="rId28"/>
    <p:sldId id="407" r:id="rId29"/>
    <p:sldId id="473" r:id="rId30"/>
    <p:sldId id="474" r:id="rId31"/>
    <p:sldId id="475" r:id="rId32"/>
    <p:sldId id="476" r:id="rId33"/>
    <p:sldId id="470" r:id="rId34"/>
    <p:sldId id="543" r:id="rId35"/>
    <p:sldId id="526" r:id="rId36"/>
    <p:sldId id="408" r:id="rId37"/>
    <p:sldId id="496" r:id="rId38"/>
    <p:sldId id="527" r:id="rId39"/>
    <p:sldId id="497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263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70" autoAdjust="0"/>
    <p:restoredTop sz="94351" autoAdjust="0"/>
  </p:normalViewPr>
  <p:slideViewPr>
    <p:cSldViewPr>
      <p:cViewPr varScale="1">
        <p:scale>
          <a:sx n="56" d="100"/>
          <a:sy n="56" d="100"/>
        </p:scale>
        <p:origin x="612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371B55-2DA6-4069-B505-76480B4610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4FA14-A847-4DBE-810E-3CB13439DAC8}">
      <dgm:prSet/>
      <dgm:spPr/>
      <dgm:t>
        <a:bodyPr/>
        <a:lstStyle/>
        <a:p>
          <a:r>
            <a:rPr lang="en-US"/>
            <a:t>Make it harder to control a subverted flow</a:t>
          </a:r>
        </a:p>
      </dgm:t>
    </dgm:pt>
    <dgm:pt modelId="{FD98DB0D-1A33-4054-BAC5-5090B97706C6}" type="parTrans" cxnId="{013B967A-2205-4D0C-8029-5BB65EB898F6}">
      <dgm:prSet/>
      <dgm:spPr/>
      <dgm:t>
        <a:bodyPr/>
        <a:lstStyle/>
        <a:p>
          <a:endParaRPr lang="en-US"/>
        </a:p>
      </dgm:t>
    </dgm:pt>
    <dgm:pt modelId="{BAA7AD3F-D323-4502-A2A0-17ED28D43F85}" type="sibTrans" cxnId="{013B967A-2205-4D0C-8029-5BB65EB898F6}">
      <dgm:prSet/>
      <dgm:spPr/>
      <dgm:t>
        <a:bodyPr/>
        <a:lstStyle/>
        <a:p>
          <a:endParaRPr lang="en-US"/>
        </a:p>
      </dgm:t>
    </dgm:pt>
    <dgm:pt modelId="{003F83A9-66C3-4553-8F4C-61D6ABCF123C}">
      <dgm:prSet/>
      <dgm:spPr/>
      <dgm:t>
        <a:bodyPr/>
        <a:lstStyle/>
        <a:p>
          <a:r>
            <a:rPr lang="en-US"/>
            <a:t>Make taking control of the flow innocuous</a:t>
          </a:r>
        </a:p>
      </dgm:t>
    </dgm:pt>
    <dgm:pt modelId="{BD4D4261-9738-4880-8774-5EF1CBBC4274}" type="parTrans" cxnId="{09D76513-C4C0-4E3C-B617-D9DB39BD17B3}">
      <dgm:prSet/>
      <dgm:spPr/>
      <dgm:t>
        <a:bodyPr/>
        <a:lstStyle/>
        <a:p>
          <a:endParaRPr lang="en-US"/>
        </a:p>
      </dgm:t>
    </dgm:pt>
    <dgm:pt modelId="{C0735139-2437-4D19-A2B6-102571695636}" type="sibTrans" cxnId="{09D76513-C4C0-4E3C-B617-D9DB39BD17B3}">
      <dgm:prSet/>
      <dgm:spPr/>
      <dgm:t>
        <a:bodyPr/>
        <a:lstStyle/>
        <a:p>
          <a:endParaRPr lang="en-US"/>
        </a:p>
      </dgm:t>
    </dgm:pt>
    <dgm:pt modelId="{8F69DAF2-1B9D-4FA4-BEFB-86E1D824D0F8}">
      <dgm:prSet/>
      <dgm:spPr/>
      <dgm:t>
        <a:bodyPr/>
        <a:lstStyle/>
        <a:p>
          <a:r>
            <a:rPr lang="en-US"/>
            <a:t>Make it harder to get control of the flow</a:t>
          </a:r>
        </a:p>
      </dgm:t>
    </dgm:pt>
    <dgm:pt modelId="{5F25AD51-8E4E-40D9-93F5-A595196F5056}" type="parTrans" cxnId="{068585BF-6D77-43E3-A8F8-3951CA064C2D}">
      <dgm:prSet/>
      <dgm:spPr/>
      <dgm:t>
        <a:bodyPr/>
        <a:lstStyle/>
        <a:p>
          <a:endParaRPr lang="en-US"/>
        </a:p>
      </dgm:t>
    </dgm:pt>
    <dgm:pt modelId="{D96B5E37-65A3-4965-8D64-E93B46194469}" type="sibTrans" cxnId="{068585BF-6D77-43E3-A8F8-3951CA064C2D}">
      <dgm:prSet/>
      <dgm:spPr/>
      <dgm:t>
        <a:bodyPr/>
        <a:lstStyle/>
        <a:p>
          <a:endParaRPr lang="en-US"/>
        </a:p>
      </dgm:t>
    </dgm:pt>
    <dgm:pt modelId="{AB5866D0-3BFC-4D0E-98A4-DC75378FE095}" type="pres">
      <dgm:prSet presAssocID="{86371B55-2DA6-4069-B505-76480B4610AA}" presName="root" presStyleCnt="0">
        <dgm:presLayoutVars>
          <dgm:dir/>
          <dgm:resizeHandles val="exact"/>
        </dgm:presLayoutVars>
      </dgm:prSet>
      <dgm:spPr/>
    </dgm:pt>
    <dgm:pt modelId="{7C0C9381-F1E3-4DFC-8389-6F6F65603EFA}" type="pres">
      <dgm:prSet presAssocID="{63C4FA14-A847-4DBE-810E-3CB13439DAC8}" presName="compNode" presStyleCnt="0"/>
      <dgm:spPr/>
    </dgm:pt>
    <dgm:pt modelId="{0D62CC69-9676-42CB-96D4-B0C3B77DDE35}" type="pres">
      <dgm:prSet presAssocID="{63C4FA14-A847-4DBE-810E-3CB13439DAC8}" presName="bgRect" presStyleLbl="bgShp" presStyleIdx="0" presStyleCnt="3"/>
      <dgm:spPr/>
    </dgm:pt>
    <dgm:pt modelId="{3AE93DAD-BB66-4CE4-82D2-1B44B7B436E4}" type="pres">
      <dgm:prSet presAssocID="{63C4FA14-A847-4DBE-810E-3CB13439DA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2E03E73-C364-476A-B69E-79B2703A8B7A}" type="pres">
      <dgm:prSet presAssocID="{63C4FA14-A847-4DBE-810E-3CB13439DAC8}" presName="spaceRect" presStyleCnt="0"/>
      <dgm:spPr/>
    </dgm:pt>
    <dgm:pt modelId="{22741387-7E9F-45D2-81B5-FCB401CFAA06}" type="pres">
      <dgm:prSet presAssocID="{63C4FA14-A847-4DBE-810E-3CB13439DAC8}" presName="parTx" presStyleLbl="revTx" presStyleIdx="0" presStyleCnt="3">
        <dgm:presLayoutVars>
          <dgm:chMax val="0"/>
          <dgm:chPref val="0"/>
        </dgm:presLayoutVars>
      </dgm:prSet>
      <dgm:spPr/>
    </dgm:pt>
    <dgm:pt modelId="{8B4A5F88-386D-4916-B025-3B1863CD45C6}" type="pres">
      <dgm:prSet presAssocID="{BAA7AD3F-D323-4502-A2A0-17ED28D43F85}" presName="sibTrans" presStyleCnt="0"/>
      <dgm:spPr/>
    </dgm:pt>
    <dgm:pt modelId="{64DAA5D6-96BE-433D-9B90-42A4BDB37367}" type="pres">
      <dgm:prSet presAssocID="{003F83A9-66C3-4553-8F4C-61D6ABCF123C}" presName="compNode" presStyleCnt="0"/>
      <dgm:spPr/>
    </dgm:pt>
    <dgm:pt modelId="{AA568810-0BBB-4C04-AE95-FDD38D927E51}" type="pres">
      <dgm:prSet presAssocID="{003F83A9-66C3-4553-8F4C-61D6ABCF123C}" presName="bgRect" presStyleLbl="bgShp" presStyleIdx="1" presStyleCnt="3"/>
      <dgm:spPr/>
    </dgm:pt>
    <dgm:pt modelId="{BD7C7913-D577-485A-817D-2878B2B78697}" type="pres">
      <dgm:prSet presAssocID="{003F83A9-66C3-4553-8F4C-61D6ABCF123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C2E752C-32C3-40E3-A3A3-1BBD59885F24}" type="pres">
      <dgm:prSet presAssocID="{003F83A9-66C3-4553-8F4C-61D6ABCF123C}" presName="spaceRect" presStyleCnt="0"/>
      <dgm:spPr/>
    </dgm:pt>
    <dgm:pt modelId="{461D0D49-B167-4513-BA85-243ED865366E}" type="pres">
      <dgm:prSet presAssocID="{003F83A9-66C3-4553-8F4C-61D6ABCF123C}" presName="parTx" presStyleLbl="revTx" presStyleIdx="1" presStyleCnt="3">
        <dgm:presLayoutVars>
          <dgm:chMax val="0"/>
          <dgm:chPref val="0"/>
        </dgm:presLayoutVars>
      </dgm:prSet>
      <dgm:spPr/>
    </dgm:pt>
    <dgm:pt modelId="{7C36D750-77B3-43E5-BDA8-381023B31C54}" type="pres">
      <dgm:prSet presAssocID="{C0735139-2437-4D19-A2B6-102571695636}" presName="sibTrans" presStyleCnt="0"/>
      <dgm:spPr/>
    </dgm:pt>
    <dgm:pt modelId="{6DBBF89B-EF70-4329-8C77-0BB22364A6E1}" type="pres">
      <dgm:prSet presAssocID="{8F69DAF2-1B9D-4FA4-BEFB-86E1D824D0F8}" presName="compNode" presStyleCnt="0"/>
      <dgm:spPr/>
    </dgm:pt>
    <dgm:pt modelId="{21EFF9FD-09BC-47F6-9310-D94BF49D4CA4}" type="pres">
      <dgm:prSet presAssocID="{8F69DAF2-1B9D-4FA4-BEFB-86E1D824D0F8}" presName="bgRect" presStyleLbl="bgShp" presStyleIdx="2" presStyleCnt="3"/>
      <dgm:spPr/>
    </dgm:pt>
    <dgm:pt modelId="{1136E1B0-FBCD-4D92-954B-34ECD2B83B46}" type="pres">
      <dgm:prSet presAssocID="{8F69DAF2-1B9D-4FA4-BEFB-86E1D824D0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FE74DBFD-DB8E-437A-AEB1-6C0E6C9898D9}" type="pres">
      <dgm:prSet presAssocID="{8F69DAF2-1B9D-4FA4-BEFB-86E1D824D0F8}" presName="spaceRect" presStyleCnt="0"/>
      <dgm:spPr/>
    </dgm:pt>
    <dgm:pt modelId="{A78EB933-DAA6-4C1D-BE51-B67CE14700B2}" type="pres">
      <dgm:prSet presAssocID="{8F69DAF2-1B9D-4FA4-BEFB-86E1D824D0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6DEE0A-1447-4B5A-ACBF-3A2E6F2AEA8E}" type="presOf" srcId="{86371B55-2DA6-4069-B505-76480B4610AA}" destId="{AB5866D0-3BFC-4D0E-98A4-DC75378FE095}" srcOrd="0" destOrd="0" presId="urn:microsoft.com/office/officeart/2018/2/layout/IconVerticalSolidList"/>
    <dgm:cxn modelId="{09D76513-C4C0-4E3C-B617-D9DB39BD17B3}" srcId="{86371B55-2DA6-4069-B505-76480B4610AA}" destId="{003F83A9-66C3-4553-8F4C-61D6ABCF123C}" srcOrd="1" destOrd="0" parTransId="{BD4D4261-9738-4880-8774-5EF1CBBC4274}" sibTransId="{C0735139-2437-4D19-A2B6-102571695636}"/>
    <dgm:cxn modelId="{673DB126-0E6A-4836-BFE1-055B6C36ECC4}" type="presOf" srcId="{63C4FA14-A847-4DBE-810E-3CB13439DAC8}" destId="{22741387-7E9F-45D2-81B5-FCB401CFAA06}" srcOrd="0" destOrd="0" presId="urn:microsoft.com/office/officeart/2018/2/layout/IconVerticalSolidList"/>
    <dgm:cxn modelId="{013B967A-2205-4D0C-8029-5BB65EB898F6}" srcId="{86371B55-2DA6-4069-B505-76480B4610AA}" destId="{63C4FA14-A847-4DBE-810E-3CB13439DAC8}" srcOrd="0" destOrd="0" parTransId="{FD98DB0D-1A33-4054-BAC5-5090B97706C6}" sibTransId="{BAA7AD3F-D323-4502-A2A0-17ED28D43F85}"/>
    <dgm:cxn modelId="{068585BF-6D77-43E3-A8F8-3951CA064C2D}" srcId="{86371B55-2DA6-4069-B505-76480B4610AA}" destId="{8F69DAF2-1B9D-4FA4-BEFB-86E1D824D0F8}" srcOrd="2" destOrd="0" parTransId="{5F25AD51-8E4E-40D9-93F5-A595196F5056}" sibTransId="{D96B5E37-65A3-4965-8D64-E93B46194469}"/>
    <dgm:cxn modelId="{C476B1C2-6887-4164-BB09-D9A8DF5801BC}" type="presOf" srcId="{003F83A9-66C3-4553-8F4C-61D6ABCF123C}" destId="{461D0D49-B167-4513-BA85-243ED865366E}" srcOrd="0" destOrd="0" presId="urn:microsoft.com/office/officeart/2018/2/layout/IconVerticalSolidList"/>
    <dgm:cxn modelId="{FA1BF5D5-72E3-4A07-B83C-E91B20551894}" type="presOf" srcId="{8F69DAF2-1B9D-4FA4-BEFB-86E1D824D0F8}" destId="{A78EB933-DAA6-4C1D-BE51-B67CE14700B2}" srcOrd="0" destOrd="0" presId="urn:microsoft.com/office/officeart/2018/2/layout/IconVerticalSolidList"/>
    <dgm:cxn modelId="{077D6F23-9B12-4486-B8A2-1887757AE140}" type="presParOf" srcId="{AB5866D0-3BFC-4D0E-98A4-DC75378FE095}" destId="{7C0C9381-F1E3-4DFC-8389-6F6F65603EFA}" srcOrd="0" destOrd="0" presId="urn:microsoft.com/office/officeart/2018/2/layout/IconVerticalSolidList"/>
    <dgm:cxn modelId="{A8539791-5508-4BC0-9AEA-BEEFA89E9487}" type="presParOf" srcId="{7C0C9381-F1E3-4DFC-8389-6F6F65603EFA}" destId="{0D62CC69-9676-42CB-96D4-B0C3B77DDE35}" srcOrd="0" destOrd="0" presId="urn:microsoft.com/office/officeart/2018/2/layout/IconVerticalSolidList"/>
    <dgm:cxn modelId="{F9E49A57-4D80-4DA1-A472-EE13A7B10B3C}" type="presParOf" srcId="{7C0C9381-F1E3-4DFC-8389-6F6F65603EFA}" destId="{3AE93DAD-BB66-4CE4-82D2-1B44B7B436E4}" srcOrd="1" destOrd="0" presId="urn:microsoft.com/office/officeart/2018/2/layout/IconVerticalSolidList"/>
    <dgm:cxn modelId="{6C2C0995-4506-4A08-A0BB-7242F626C41D}" type="presParOf" srcId="{7C0C9381-F1E3-4DFC-8389-6F6F65603EFA}" destId="{22E03E73-C364-476A-B69E-79B2703A8B7A}" srcOrd="2" destOrd="0" presId="urn:microsoft.com/office/officeart/2018/2/layout/IconVerticalSolidList"/>
    <dgm:cxn modelId="{51987DBD-40E0-4929-99F2-73BED8581170}" type="presParOf" srcId="{7C0C9381-F1E3-4DFC-8389-6F6F65603EFA}" destId="{22741387-7E9F-45D2-81B5-FCB401CFAA06}" srcOrd="3" destOrd="0" presId="urn:microsoft.com/office/officeart/2018/2/layout/IconVerticalSolidList"/>
    <dgm:cxn modelId="{E492458D-A5B3-43F0-8FC0-A0155F5BC0E6}" type="presParOf" srcId="{AB5866D0-3BFC-4D0E-98A4-DC75378FE095}" destId="{8B4A5F88-386D-4916-B025-3B1863CD45C6}" srcOrd="1" destOrd="0" presId="urn:microsoft.com/office/officeart/2018/2/layout/IconVerticalSolidList"/>
    <dgm:cxn modelId="{A2A9C58A-3273-4F35-9D98-39E3A792E4AE}" type="presParOf" srcId="{AB5866D0-3BFC-4D0E-98A4-DC75378FE095}" destId="{64DAA5D6-96BE-433D-9B90-42A4BDB37367}" srcOrd="2" destOrd="0" presId="urn:microsoft.com/office/officeart/2018/2/layout/IconVerticalSolidList"/>
    <dgm:cxn modelId="{430E2531-8732-44C4-878D-19603022C999}" type="presParOf" srcId="{64DAA5D6-96BE-433D-9B90-42A4BDB37367}" destId="{AA568810-0BBB-4C04-AE95-FDD38D927E51}" srcOrd="0" destOrd="0" presId="urn:microsoft.com/office/officeart/2018/2/layout/IconVerticalSolidList"/>
    <dgm:cxn modelId="{D0F28B09-A96B-4018-B192-2BAFF454B64D}" type="presParOf" srcId="{64DAA5D6-96BE-433D-9B90-42A4BDB37367}" destId="{BD7C7913-D577-485A-817D-2878B2B78697}" srcOrd="1" destOrd="0" presId="urn:microsoft.com/office/officeart/2018/2/layout/IconVerticalSolidList"/>
    <dgm:cxn modelId="{51555B05-284C-483B-9E1C-B59795E8CDFF}" type="presParOf" srcId="{64DAA5D6-96BE-433D-9B90-42A4BDB37367}" destId="{EC2E752C-32C3-40E3-A3A3-1BBD59885F24}" srcOrd="2" destOrd="0" presId="urn:microsoft.com/office/officeart/2018/2/layout/IconVerticalSolidList"/>
    <dgm:cxn modelId="{D96513B2-60E5-47CF-89DC-997F317D9B5B}" type="presParOf" srcId="{64DAA5D6-96BE-433D-9B90-42A4BDB37367}" destId="{461D0D49-B167-4513-BA85-243ED865366E}" srcOrd="3" destOrd="0" presId="urn:microsoft.com/office/officeart/2018/2/layout/IconVerticalSolidList"/>
    <dgm:cxn modelId="{05357CD3-7F83-4569-B812-08DFEB9DD4A2}" type="presParOf" srcId="{AB5866D0-3BFC-4D0E-98A4-DC75378FE095}" destId="{7C36D750-77B3-43E5-BDA8-381023B31C54}" srcOrd="3" destOrd="0" presId="urn:microsoft.com/office/officeart/2018/2/layout/IconVerticalSolidList"/>
    <dgm:cxn modelId="{D59E9E81-4F03-4CA1-8CCE-AAFC78399EF4}" type="presParOf" srcId="{AB5866D0-3BFC-4D0E-98A4-DC75378FE095}" destId="{6DBBF89B-EF70-4329-8C77-0BB22364A6E1}" srcOrd="4" destOrd="0" presId="urn:microsoft.com/office/officeart/2018/2/layout/IconVerticalSolidList"/>
    <dgm:cxn modelId="{6851BC0B-DAD4-4220-BBAF-7668FCA2487E}" type="presParOf" srcId="{6DBBF89B-EF70-4329-8C77-0BB22364A6E1}" destId="{21EFF9FD-09BC-47F6-9310-D94BF49D4CA4}" srcOrd="0" destOrd="0" presId="urn:microsoft.com/office/officeart/2018/2/layout/IconVerticalSolidList"/>
    <dgm:cxn modelId="{3CB31321-3277-403D-AEF9-38FAA21D2413}" type="presParOf" srcId="{6DBBF89B-EF70-4329-8C77-0BB22364A6E1}" destId="{1136E1B0-FBCD-4D92-954B-34ECD2B83B46}" srcOrd="1" destOrd="0" presId="urn:microsoft.com/office/officeart/2018/2/layout/IconVerticalSolidList"/>
    <dgm:cxn modelId="{7869E808-9385-41D3-A621-4A271CD56D00}" type="presParOf" srcId="{6DBBF89B-EF70-4329-8C77-0BB22364A6E1}" destId="{FE74DBFD-DB8E-437A-AEB1-6C0E6C9898D9}" srcOrd="2" destOrd="0" presId="urn:microsoft.com/office/officeart/2018/2/layout/IconVerticalSolidList"/>
    <dgm:cxn modelId="{932F3AA1-2FF9-4EC8-BE72-E1C82E73EB1D}" type="presParOf" srcId="{6DBBF89B-EF70-4329-8C77-0BB22364A6E1}" destId="{A78EB933-DAA6-4C1D-BE51-B67CE14700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F8EC56-BBEE-4D47-B113-3C6E868DC506}" type="doc">
      <dgm:prSet loTypeId="urn:microsoft.com/office/officeart/2005/8/layout/cycle6" loCatId="cycle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38C90E6-5516-4ACF-813B-C6BDE5441730}">
      <dgm:prSet/>
      <dgm:spPr/>
      <dgm:t>
        <a:bodyPr/>
        <a:lstStyle/>
        <a:p>
          <a:r>
            <a:rPr lang="en-US"/>
            <a:t>Random Stack Gap</a:t>
          </a:r>
        </a:p>
      </dgm:t>
    </dgm:pt>
    <dgm:pt modelId="{11E86D48-AC7E-4B87-94C7-3D88433D73DB}" type="parTrans" cxnId="{2C151E26-BBC3-4CD6-8C50-C76D93544C64}">
      <dgm:prSet/>
      <dgm:spPr/>
      <dgm:t>
        <a:bodyPr/>
        <a:lstStyle/>
        <a:p>
          <a:endParaRPr lang="en-US"/>
        </a:p>
      </dgm:t>
    </dgm:pt>
    <dgm:pt modelId="{3783F72B-5335-4CCB-976F-75DF15212FBC}" type="sibTrans" cxnId="{2C151E26-BBC3-4CD6-8C50-C76D93544C64}">
      <dgm:prSet/>
      <dgm:spPr/>
      <dgm:t>
        <a:bodyPr/>
        <a:lstStyle/>
        <a:p>
          <a:endParaRPr lang="en-US"/>
        </a:p>
      </dgm:t>
    </dgm:pt>
    <dgm:pt modelId="{4C9356B8-F980-4AF2-9D04-DA61CF0C2BFF}">
      <dgm:prSet/>
      <dgm:spPr/>
      <dgm:t>
        <a:bodyPr/>
        <a:lstStyle/>
        <a:p>
          <a:r>
            <a:rPr lang="en-US"/>
            <a:t>ASLR, PIE, etc</a:t>
          </a:r>
        </a:p>
      </dgm:t>
    </dgm:pt>
    <dgm:pt modelId="{722DCC62-2A2F-497B-88D7-4BBCBF43FF0B}" type="parTrans" cxnId="{847C1280-72C5-4FF8-9F1A-C4022D8F00B1}">
      <dgm:prSet/>
      <dgm:spPr/>
      <dgm:t>
        <a:bodyPr/>
        <a:lstStyle/>
        <a:p>
          <a:endParaRPr lang="en-US"/>
        </a:p>
      </dgm:t>
    </dgm:pt>
    <dgm:pt modelId="{F38BFDAE-A499-43E5-B7AE-BC0321F531AD}" type="sibTrans" cxnId="{847C1280-72C5-4FF8-9F1A-C4022D8F00B1}">
      <dgm:prSet/>
      <dgm:spPr/>
      <dgm:t>
        <a:bodyPr/>
        <a:lstStyle/>
        <a:p>
          <a:endParaRPr lang="en-US"/>
        </a:p>
      </dgm:t>
    </dgm:pt>
    <dgm:pt modelId="{8BB41336-AA09-4D8B-B145-C5E5DF18CA61}" type="pres">
      <dgm:prSet presAssocID="{25F8EC56-BBEE-4D47-B113-3C6E868DC506}" presName="cycle" presStyleCnt="0">
        <dgm:presLayoutVars>
          <dgm:dir/>
          <dgm:resizeHandles val="exact"/>
        </dgm:presLayoutVars>
      </dgm:prSet>
      <dgm:spPr/>
    </dgm:pt>
    <dgm:pt modelId="{785C19E7-1D4B-41C0-823D-C3BEB8C6247E}" type="pres">
      <dgm:prSet presAssocID="{338C90E6-5516-4ACF-813B-C6BDE5441730}" presName="node" presStyleLbl="node1" presStyleIdx="0" presStyleCnt="2">
        <dgm:presLayoutVars>
          <dgm:bulletEnabled val="1"/>
        </dgm:presLayoutVars>
      </dgm:prSet>
      <dgm:spPr/>
    </dgm:pt>
    <dgm:pt modelId="{C160D9F7-C5DA-4963-B983-63C71FD9694B}" type="pres">
      <dgm:prSet presAssocID="{338C90E6-5516-4ACF-813B-C6BDE5441730}" presName="spNode" presStyleCnt="0"/>
      <dgm:spPr/>
    </dgm:pt>
    <dgm:pt modelId="{55D354D1-C346-4713-B78C-E9D04CF4A5AB}" type="pres">
      <dgm:prSet presAssocID="{3783F72B-5335-4CCB-976F-75DF15212FBC}" presName="sibTrans" presStyleLbl="sibTrans1D1" presStyleIdx="0" presStyleCnt="2"/>
      <dgm:spPr/>
    </dgm:pt>
    <dgm:pt modelId="{ED58B642-FC2B-4B6B-A560-9B48ABF3D2AD}" type="pres">
      <dgm:prSet presAssocID="{4C9356B8-F980-4AF2-9D04-DA61CF0C2BFF}" presName="node" presStyleLbl="node1" presStyleIdx="1" presStyleCnt="2">
        <dgm:presLayoutVars>
          <dgm:bulletEnabled val="1"/>
        </dgm:presLayoutVars>
      </dgm:prSet>
      <dgm:spPr/>
    </dgm:pt>
    <dgm:pt modelId="{C0655DCD-9273-4B37-90F0-BF7B4AEE4EEE}" type="pres">
      <dgm:prSet presAssocID="{4C9356B8-F980-4AF2-9D04-DA61CF0C2BFF}" presName="spNode" presStyleCnt="0"/>
      <dgm:spPr/>
    </dgm:pt>
    <dgm:pt modelId="{A483A208-765F-4481-A340-89F628E8EAC6}" type="pres">
      <dgm:prSet presAssocID="{F38BFDAE-A499-43E5-B7AE-BC0321F531AD}" presName="sibTrans" presStyleLbl="sibTrans1D1" presStyleIdx="1" presStyleCnt="2"/>
      <dgm:spPr/>
    </dgm:pt>
  </dgm:ptLst>
  <dgm:cxnLst>
    <dgm:cxn modelId="{BDA4A520-55E2-40B2-B892-64707F083887}" type="presOf" srcId="{25F8EC56-BBEE-4D47-B113-3C6E868DC506}" destId="{8BB41336-AA09-4D8B-B145-C5E5DF18CA61}" srcOrd="0" destOrd="0" presId="urn:microsoft.com/office/officeart/2005/8/layout/cycle6"/>
    <dgm:cxn modelId="{2C151E26-BBC3-4CD6-8C50-C76D93544C64}" srcId="{25F8EC56-BBEE-4D47-B113-3C6E868DC506}" destId="{338C90E6-5516-4ACF-813B-C6BDE5441730}" srcOrd="0" destOrd="0" parTransId="{11E86D48-AC7E-4B87-94C7-3D88433D73DB}" sibTransId="{3783F72B-5335-4CCB-976F-75DF15212FBC}"/>
    <dgm:cxn modelId="{1F22FD31-A3BD-4C43-AD2E-484B3327DF7E}" type="presOf" srcId="{3783F72B-5335-4CCB-976F-75DF15212FBC}" destId="{55D354D1-C346-4713-B78C-E9D04CF4A5AB}" srcOrd="0" destOrd="0" presId="urn:microsoft.com/office/officeart/2005/8/layout/cycle6"/>
    <dgm:cxn modelId="{847C1280-72C5-4FF8-9F1A-C4022D8F00B1}" srcId="{25F8EC56-BBEE-4D47-B113-3C6E868DC506}" destId="{4C9356B8-F980-4AF2-9D04-DA61CF0C2BFF}" srcOrd="1" destOrd="0" parTransId="{722DCC62-2A2F-497B-88D7-4BBCBF43FF0B}" sibTransId="{F38BFDAE-A499-43E5-B7AE-BC0321F531AD}"/>
    <dgm:cxn modelId="{8677B0A1-9DE7-44BF-91CC-AB2BFF681D6C}" type="presOf" srcId="{F38BFDAE-A499-43E5-B7AE-BC0321F531AD}" destId="{A483A208-765F-4481-A340-89F628E8EAC6}" srcOrd="0" destOrd="0" presId="urn:microsoft.com/office/officeart/2005/8/layout/cycle6"/>
    <dgm:cxn modelId="{67E29CA5-D1E8-45E5-9CA6-7D15A39EB880}" type="presOf" srcId="{4C9356B8-F980-4AF2-9D04-DA61CF0C2BFF}" destId="{ED58B642-FC2B-4B6B-A560-9B48ABF3D2AD}" srcOrd="0" destOrd="0" presId="urn:microsoft.com/office/officeart/2005/8/layout/cycle6"/>
    <dgm:cxn modelId="{CB4080C1-F0D3-4717-ADB7-747C9E89BBC8}" type="presOf" srcId="{338C90E6-5516-4ACF-813B-C6BDE5441730}" destId="{785C19E7-1D4B-41C0-823D-C3BEB8C6247E}" srcOrd="0" destOrd="0" presId="urn:microsoft.com/office/officeart/2005/8/layout/cycle6"/>
    <dgm:cxn modelId="{82C7F64C-15E8-42AB-B868-2917542450FD}" type="presParOf" srcId="{8BB41336-AA09-4D8B-B145-C5E5DF18CA61}" destId="{785C19E7-1D4B-41C0-823D-C3BEB8C6247E}" srcOrd="0" destOrd="0" presId="urn:microsoft.com/office/officeart/2005/8/layout/cycle6"/>
    <dgm:cxn modelId="{93A9C26E-A41F-4769-A925-D212C658A6CC}" type="presParOf" srcId="{8BB41336-AA09-4D8B-B145-C5E5DF18CA61}" destId="{C160D9F7-C5DA-4963-B983-63C71FD9694B}" srcOrd="1" destOrd="0" presId="urn:microsoft.com/office/officeart/2005/8/layout/cycle6"/>
    <dgm:cxn modelId="{A47F342B-15B7-4B07-A520-09C35617457E}" type="presParOf" srcId="{8BB41336-AA09-4D8B-B145-C5E5DF18CA61}" destId="{55D354D1-C346-4713-B78C-E9D04CF4A5AB}" srcOrd="2" destOrd="0" presId="urn:microsoft.com/office/officeart/2005/8/layout/cycle6"/>
    <dgm:cxn modelId="{3D3C0C75-EA46-4A09-9B9E-AC5F280546E1}" type="presParOf" srcId="{8BB41336-AA09-4D8B-B145-C5E5DF18CA61}" destId="{ED58B642-FC2B-4B6B-A560-9B48ABF3D2AD}" srcOrd="3" destOrd="0" presId="urn:microsoft.com/office/officeart/2005/8/layout/cycle6"/>
    <dgm:cxn modelId="{7AD63643-8374-4863-811F-465112954EBD}" type="presParOf" srcId="{8BB41336-AA09-4D8B-B145-C5E5DF18CA61}" destId="{C0655DCD-9273-4B37-90F0-BF7B4AEE4EEE}" srcOrd="4" destOrd="0" presId="urn:microsoft.com/office/officeart/2005/8/layout/cycle6"/>
    <dgm:cxn modelId="{238C5074-4E38-426F-B8E0-E3E9385123F2}" type="presParOf" srcId="{8BB41336-AA09-4D8B-B145-C5E5DF18CA61}" destId="{A483A208-765F-4481-A340-89F628E8EAC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A99E2A-0565-4068-8777-8902AE9257A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BA26620-06C4-43A5-906E-382F1463C3E0}">
      <dgm:prSet/>
      <dgm:spPr/>
      <dgm:t>
        <a:bodyPr/>
        <a:lstStyle/>
        <a:p>
          <a:r>
            <a:rPr lang="en-US"/>
            <a:t>mmap</a:t>
          </a:r>
        </a:p>
      </dgm:t>
    </dgm:pt>
    <dgm:pt modelId="{E01EBFCF-E42E-4935-94B8-5EB6D811483D}" type="parTrans" cxnId="{F7480820-40C8-4EE9-950A-87A0307A6469}">
      <dgm:prSet/>
      <dgm:spPr/>
      <dgm:t>
        <a:bodyPr/>
        <a:lstStyle/>
        <a:p>
          <a:endParaRPr lang="en-US"/>
        </a:p>
      </dgm:t>
    </dgm:pt>
    <dgm:pt modelId="{E10C5E79-8DB7-4E2B-AB79-52EFE367DB8C}" type="sibTrans" cxnId="{F7480820-40C8-4EE9-950A-87A0307A6469}">
      <dgm:prSet/>
      <dgm:spPr/>
      <dgm:t>
        <a:bodyPr/>
        <a:lstStyle/>
        <a:p>
          <a:endParaRPr lang="en-US"/>
        </a:p>
      </dgm:t>
    </dgm:pt>
    <dgm:pt modelId="{FE522F93-5B0B-4BEA-BCD0-BB2AD0938E0A}">
      <dgm:prSet/>
      <dgm:spPr/>
      <dgm:t>
        <a:bodyPr/>
        <a:lstStyle/>
        <a:p>
          <a:r>
            <a:rPr lang="en-US"/>
            <a:t>malloc</a:t>
          </a:r>
        </a:p>
      </dgm:t>
    </dgm:pt>
    <dgm:pt modelId="{B910CB0E-756D-431D-BCD0-862A04773BAB}" type="parTrans" cxnId="{F66B03D0-A1BA-4F64-962D-74EE407DBC11}">
      <dgm:prSet/>
      <dgm:spPr/>
      <dgm:t>
        <a:bodyPr/>
        <a:lstStyle/>
        <a:p>
          <a:endParaRPr lang="en-US"/>
        </a:p>
      </dgm:t>
    </dgm:pt>
    <dgm:pt modelId="{FDFA1424-739D-43A4-AB19-2C78E2E5D87E}" type="sibTrans" cxnId="{F66B03D0-A1BA-4F64-962D-74EE407DBC11}">
      <dgm:prSet/>
      <dgm:spPr/>
      <dgm:t>
        <a:bodyPr/>
        <a:lstStyle/>
        <a:p>
          <a:endParaRPr lang="en-US"/>
        </a:p>
      </dgm:t>
    </dgm:pt>
    <dgm:pt modelId="{FBE03B95-196A-4C87-BA15-871A2F9371AF}" type="pres">
      <dgm:prSet presAssocID="{35A99E2A-0565-4068-8777-8902AE9257A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25688D-AE4B-4EBD-97E0-7FADF229BABA}" type="pres">
      <dgm:prSet presAssocID="{7BA26620-06C4-43A5-906E-382F1463C3E0}" presName="hierRoot1" presStyleCnt="0"/>
      <dgm:spPr/>
    </dgm:pt>
    <dgm:pt modelId="{795ADB25-066B-4B93-B11C-49F193335C8C}" type="pres">
      <dgm:prSet presAssocID="{7BA26620-06C4-43A5-906E-382F1463C3E0}" presName="composite" presStyleCnt="0"/>
      <dgm:spPr/>
    </dgm:pt>
    <dgm:pt modelId="{141DF9F8-8100-42E4-AF9E-58ECD7900BBC}" type="pres">
      <dgm:prSet presAssocID="{7BA26620-06C4-43A5-906E-382F1463C3E0}" presName="background" presStyleLbl="node0" presStyleIdx="0" presStyleCnt="2"/>
      <dgm:spPr/>
    </dgm:pt>
    <dgm:pt modelId="{E5CE9A67-51E6-4621-84FD-91FD82B053AE}" type="pres">
      <dgm:prSet presAssocID="{7BA26620-06C4-43A5-906E-382F1463C3E0}" presName="text" presStyleLbl="fgAcc0" presStyleIdx="0" presStyleCnt="2">
        <dgm:presLayoutVars>
          <dgm:chPref val="3"/>
        </dgm:presLayoutVars>
      </dgm:prSet>
      <dgm:spPr/>
    </dgm:pt>
    <dgm:pt modelId="{F22D469B-A4EA-445F-BE78-238C44ACB063}" type="pres">
      <dgm:prSet presAssocID="{7BA26620-06C4-43A5-906E-382F1463C3E0}" presName="hierChild2" presStyleCnt="0"/>
      <dgm:spPr/>
    </dgm:pt>
    <dgm:pt modelId="{5A4EB660-DCC7-48ED-89C8-014DEABC5B41}" type="pres">
      <dgm:prSet presAssocID="{FE522F93-5B0B-4BEA-BCD0-BB2AD0938E0A}" presName="hierRoot1" presStyleCnt="0"/>
      <dgm:spPr/>
    </dgm:pt>
    <dgm:pt modelId="{1EC24E22-9D60-468E-AEDE-DD0B9843B5CF}" type="pres">
      <dgm:prSet presAssocID="{FE522F93-5B0B-4BEA-BCD0-BB2AD0938E0A}" presName="composite" presStyleCnt="0"/>
      <dgm:spPr/>
    </dgm:pt>
    <dgm:pt modelId="{DFF3A4D3-4600-4D8E-8E64-A42CA20CC46B}" type="pres">
      <dgm:prSet presAssocID="{FE522F93-5B0B-4BEA-BCD0-BB2AD0938E0A}" presName="background" presStyleLbl="node0" presStyleIdx="1" presStyleCnt="2"/>
      <dgm:spPr/>
    </dgm:pt>
    <dgm:pt modelId="{DA9A3CA8-3F16-4B68-9604-A95013B0552A}" type="pres">
      <dgm:prSet presAssocID="{FE522F93-5B0B-4BEA-BCD0-BB2AD0938E0A}" presName="text" presStyleLbl="fgAcc0" presStyleIdx="1" presStyleCnt="2">
        <dgm:presLayoutVars>
          <dgm:chPref val="3"/>
        </dgm:presLayoutVars>
      </dgm:prSet>
      <dgm:spPr/>
    </dgm:pt>
    <dgm:pt modelId="{1529C316-0825-4D04-AE54-BCFD40263435}" type="pres">
      <dgm:prSet presAssocID="{FE522F93-5B0B-4BEA-BCD0-BB2AD0938E0A}" presName="hierChild2" presStyleCnt="0"/>
      <dgm:spPr/>
    </dgm:pt>
  </dgm:ptLst>
  <dgm:cxnLst>
    <dgm:cxn modelId="{9F9EA101-1E8E-4D0E-A199-C1137029F073}" type="presOf" srcId="{FE522F93-5B0B-4BEA-BCD0-BB2AD0938E0A}" destId="{DA9A3CA8-3F16-4B68-9604-A95013B0552A}" srcOrd="0" destOrd="0" presId="urn:microsoft.com/office/officeart/2005/8/layout/hierarchy1"/>
    <dgm:cxn modelId="{A9757E12-E8F3-451C-9900-69AC5A9EAD01}" type="presOf" srcId="{35A99E2A-0565-4068-8777-8902AE9257AE}" destId="{FBE03B95-196A-4C87-BA15-871A2F9371AF}" srcOrd="0" destOrd="0" presId="urn:microsoft.com/office/officeart/2005/8/layout/hierarchy1"/>
    <dgm:cxn modelId="{F7480820-40C8-4EE9-950A-87A0307A6469}" srcId="{35A99E2A-0565-4068-8777-8902AE9257AE}" destId="{7BA26620-06C4-43A5-906E-382F1463C3E0}" srcOrd="0" destOrd="0" parTransId="{E01EBFCF-E42E-4935-94B8-5EB6D811483D}" sibTransId="{E10C5E79-8DB7-4E2B-AB79-52EFE367DB8C}"/>
    <dgm:cxn modelId="{F66B03D0-A1BA-4F64-962D-74EE407DBC11}" srcId="{35A99E2A-0565-4068-8777-8902AE9257AE}" destId="{FE522F93-5B0B-4BEA-BCD0-BB2AD0938E0A}" srcOrd="1" destOrd="0" parTransId="{B910CB0E-756D-431D-BCD0-862A04773BAB}" sibTransId="{FDFA1424-739D-43A4-AB19-2C78E2E5D87E}"/>
    <dgm:cxn modelId="{C3950FF7-6AAB-435B-96DC-0361810D413E}" type="presOf" srcId="{7BA26620-06C4-43A5-906E-382F1463C3E0}" destId="{E5CE9A67-51E6-4621-84FD-91FD82B053AE}" srcOrd="0" destOrd="0" presId="urn:microsoft.com/office/officeart/2005/8/layout/hierarchy1"/>
    <dgm:cxn modelId="{2EA254CA-9D34-4986-A5DC-05AD194AB99F}" type="presParOf" srcId="{FBE03B95-196A-4C87-BA15-871A2F9371AF}" destId="{9925688D-AE4B-4EBD-97E0-7FADF229BABA}" srcOrd="0" destOrd="0" presId="urn:microsoft.com/office/officeart/2005/8/layout/hierarchy1"/>
    <dgm:cxn modelId="{8A893E47-989C-46A4-8077-184B2DEDA25D}" type="presParOf" srcId="{9925688D-AE4B-4EBD-97E0-7FADF229BABA}" destId="{795ADB25-066B-4B93-B11C-49F193335C8C}" srcOrd="0" destOrd="0" presId="urn:microsoft.com/office/officeart/2005/8/layout/hierarchy1"/>
    <dgm:cxn modelId="{9F3C6428-FD55-4E5C-B098-A89F9FB0C96C}" type="presParOf" srcId="{795ADB25-066B-4B93-B11C-49F193335C8C}" destId="{141DF9F8-8100-42E4-AF9E-58ECD7900BBC}" srcOrd="0" destOrd="0" presId="urn:microsoft.com/office/officeart/2005/8/layout/hierarchy1"/>
    <dgm:cxn modelId="{053EAFCA-8E02-4B12-AB15-2B9EAB4A645E}" type="presParOf" srcId="{795ADB25-066B-4B93-B11C-49F193335C8C}" destId="{E5CE9A67-51E6-4621-84FD-91FD82B053AE}" srcOrd="1" destOrd="0" presId="urn:microsoft.com/office/officeart/2005/8/layout/hierarchy1"/>
    <dgm:cxn modelId="{08878180-9A58-400E-9F17-9DB1A01167CA}" type="presParOf" srcId="{9925688D-AE4B-4EBD-97E0-7FADF229BABA}" destId="{F22D469B-A4EA-445F-BE78-238C44ACB063}" srcOrd="1" destOrd="0" presId="urn:microsoft.com/office/officeart/2005/8/layout/hierarchy1"/>
    <dgm:cxn modelId="{22F02157-BDF4-4B1F-88D1-555C8F2AE2B4}" type="presParOf" srcId="{FBE03B95-196A-4C87-BA15-871A2F9371AF}" destId="{5A4EB660-DCC7-48ED-89C8-014DEABC5B41}" srcOrd="1" destOrd="0" presId="urn:microsoft.com/office/officeart/2005/8/layout/hierarchy1"/>
    <dgm:cxn modelId="{84F4BF7F-1A27-45E3-8B1F-91EA79695D29}" type="presParOf" srcId="{5A4EB660-DCC7-48ED-89C8-014DEABC5B41}" destId="{1EC24E22-9D60-468E-AEDE-DD0B9843B5CF}" srcOrd="0" destOrd="0" presId="urn:microsoft.com/office/officeart/2005/8/layout/hierarchy1"/>
    <dgm:cxn modelId="{56946715-1077-4E55-A514-D47CA79E69BC}" type="presParOf" srcId="{1EC24E22-9D60-468E-AEDE-DD0B9843B5CF}" destId="{DFF3A4D3-4600-4D8E-8E64-A42CA20CC46B}" srcOrd="0" destOrd="0" presId="urn:microsoft.com/office/officeart/2005/8/layout/hierarchy1"/>
    <dgm:cxn modelId="{C925D8A2-31C8-4548-9712-636355E93161}" type="presParOf" srcId="{1EC24E22-9D60-468E-AEDE-DD0B9843B5CF}" destId="{DA9A3CA8-3F16-4B68-9604-A95013B0552A}" srcOrd="1" destOrd="0" presId="urn:microsoft.com/office/officeart/2005/8/layout/hierarchy1"/>
    <dgm:cxn modelId="{24623466-CFA4-4DA6-BF92-F13422145495}" type="presParOf" srcId="{5A4EB660-DCC7-48ED-89C8-014DEABC5B41}" destId="{1529C316-0825-4D04-AE54-BCFD4026343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894748-3928-4CD8-8577-5055EE2BD19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1E77478-367A-42D5-B441-AC9FD74C849F}">
      <dgm:prSet/>
      <dgm:spPr/>
      <dgm:t>
        <a:bodyPr/>
        <a:lstStyle/>
        <a:p>
          <a:r>
            <a:rPr lang="en-US"/>
            <a:t>W^X Permissions</a:t>
          </a:r>
        </a:p>
      </dgm:t>
    </dgm:pt>
    <dgm:pt modelId="{EE66E8BC-445B-4CA3-A273-82866B3CE113}" type="parTrans" cxnId="{37E9A6BA-3DE9-4B9F-B181-75379FBF067F}">
      <dgm:prSet/>
      <dgm:spPr/>
      <dgm:t>
        <a:bodyPr/>
        <a:lstStyle/>
        <a:p>
          <a:endParaRPr lang="en-US"/>
        </a:p>
      </dgm:t>
    </dgm:pt>
    <dgm:pt modelId="{118B82B7-607F-4C3B-802B-2006BC50828D}" type="sibTrans" cxnId="{37E9A6BA-3DE9-4B9F-B181-75379FBF067F}">
      <dgm:prSet/>
      <dgm:spPr/>
      <dgm:t>
        <a:bodyPr/>
        <a:lstStyle/>
        <a:p>
          <a:endParaRPr lang="en-US"/>
        </a:p>
      </dgm:t>
    </dgm:pt>
    <dgm:pt modelId="{032B5B4F-89E1-4E64-858F-501B91743C3D}">
      <dgm:prSet/>
      <dgm:spPr/>
      <dgm:t>
        <a:bodyPr/>
        <a:lstStyle/>
        <a:p>
          <a:r>
            <a:rPr lang="en-US"/>
            <a:t>rodata</a:t>
          </a:r>
        </a:p>
      </dgm:t>
    </dgm:pt>
    <dgm:pt modelId="{9E8EC56A-15EC-4A6B-AEDA-A791B9C9F7A2}" type="parTrans" cxnId="{CDE27AA0-D005-4E24-92E3-9252AACA3ED6}">
      <dgm:prSet/>
      <dgm:spPr/>
      <dgm:t>
        <a:bodyPr/>
        <a:lstStyle/>
        <a:p>
          <a:endParaRPr lang="en-US"/>
        </a:p>
      </dgm:t>
    </dgm:pt>
    <dgm:pt modelId="{D15071AC-1184-4B33-B306-FC1014417494}" type="sibTrans" cxnId="{CDE27AA0-D005-4E24-92E3-9252AACA3ED6}">
      <dgm:prSet/>
      <dgm:spPr/>
      <dgm:t>
        <a:bodyPr/>
        <a:lstStyle/>
        <a:p>
          <a:endParaRPr lang="en-US"/>
        </a:p>
      </dgm:t>
    </dgm:pt>
    <dgm:pt modelId="{55C3C916-792E-47AA-9E59-BF4A2FA67C35}" type="pres">
      <dgm:prSet presAssocID="{8D894748-3928-4CD8-8577-5055EE2BD19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1DF808F-A490-431C-A85D-3275BE194942}" type="pres">
      <dgm:prSet presAssocID="{B1E77478-367A-42D5-B441-AC9FD74C849F}" presName="hierRoot1" presStyleCnt="0"/>
      <dgm:spPr/>
    </dgm:pt>
    <dgm:pt modelId="{42EBC657-E7FC-41CB-AA00-F319B89887D1}" type="pres">
      <dgm:prSet presAssocID="{B1E77478-367A-42D5-B441-AC9FD74C849F}" presName="composite" presStyleCnt="0"/>
      <dgm:spPr/>
    </dgm:pt>
    <dgm:pt modelId="{FFD18D13-93C4-4619-887D-73761D448AE8}" type="pres">
      <dgm:prSet presAssocID="{B1E77478-367A-42D5-B441-AC9FD74C849F}" presName="background" presStyleLbl="node0" presStyleIdx="0" presStyleCnt="2"/>
      <dgm:spPr/>
    </dgm:pt>
    <dgm:pt modelId="{3C838A29-C906-477B-93E2-B7C575F3A5DE}" type="pres">
      <dgm:prSet presAssocID="{B1E77478-367A-42D5-B441-AC9FD74C849F}" presName="text" presStyleLbl="fgAcc0" presStyleIdx="0" presStyleCnt="2">
        <dgm:presLayoutVars>
          <dgm:chPref val="3"/>
        </dgm:presLayoutVars>
      </dgm:prSet>
      <dgm:spPr/>
    </dgm:pt>
    <dgm:pt modelId="{BC4933AB-8A61-40CC-A3F5-24E88CD306A0}" type="pres">
      <dgm:prSet presAssocID="{B1E77478-367A-42D5-B441-AC9FD74C849F}" presName="hierChild2" presStyleCnt="0"/>
      <dgm:spPr/>
    </dgm:pt>
    <dgm:pt modelId="{18B0C5EA-583F-4C46-BD42-C9E03626FB64}" type="pres">
      <dgm:prSet presAssocID="{032B5B4F-89E1-4E64-858F-501B91743C3D}" presName="hierRoot1" presStyleCnt="0"/>
      <dgm:spPr/>
    </dgm:pt>
    <dgm:pt modelId="{709A3B17-6A53-4439-ACCF-05D6ADECA1AA}" type="pres">
      <dgm:prSet presAssocID="{032B5B4F-89E1-4E64-858F-501B91743C3D}" presName="composite" presStyleCnt="0"/>
      <dgm:spPr/>
    </dgm:pt>
    <dgm:pt modelId="{1C199B84-C1B5-4AC2-9E32-5732A7830C8F}" type="pres">
      <dgm:prSet presAssocID="{032B5B4F-89E1-4E64-858F-501B91743C3D}" presName="background" presStyleLbl="node0" presStyleIdx="1" presStyleCnt="2"/>
      <dgm:spPr/>
    </dgm:pt>
    <dgm:pt modelId="{0AF56407-C306-42ED-9755-1BA8E6CA9D42}" type="pres">
      <dgm:prSet presAssocID="{032B5B4F-89E1-4E64-858F-501B91743C3D}" presName="text" presStyleLbl="fgAcc0" presStyleIdx="1" presStyleCnt="2">
        <dgm:presLayoutVars>
          <dgm:chPref val="3"/>
        </dgm:presLayoutVars>
      </dgm:prSet>
      <dgm:spPr/>
    </dgm:pt>
    <dgm:pt modelId="{CBEE79F6-16EA-4F80-B075-60E0D8670F28}" type="pres">
      <dgm:prSet presAssocID="{032B5B4F-89E1-4E64-858F-501B91743C3D}" presName="hierChild2" presStyleCnt="0"/>
      <dgm:spPr/>
    </dgm:pt>
  </dgm:ptLst>
  <dgm:cxnLst>
    <dgm:cxn modelId="{4F7CFC22-ACD9-496D-BB2A-B2D23EDA772D}" type="presOf" srcId="{B1E77478-367A-42D5-B441-AC9FD74C849F}" destId="{3C838A29-C906-477B-93E2-B7C575F3A5DE}" srcOrd="0" destOrd="0" presId="urn:microsoft.com/office/officeart/2005/8/layout/hierarchy1"/>
    <dgm:cxn modelId="{CC520F2F-0A59-4FF7-AE18-4BA5523307AD}" type="presOf" srcId="{032B5B4F-89E1-4E64-858F-501B91743C3D}" destId="{0AF56407-C306-42ED-9755-1BA8E6CA9D42}" srcOrd="0" destOrd="0" presId="urn:microsoft.com/office/officeart/2005/8/layout/hierarchy1"/>
    <dgm:cxn modelId="{CDE27AA0-D005-4E24-92E3-9252AACA3ED6}" srcId="{8D894748-3928-4CD8-8577-5055EE2BD195}" destId="{032B5B4F-89E1-4E64-858F-501B91743C3D}" srcOrd="1" destOrd="0" parTransId="{9E8EC56A-15EC-4A6B-AEDA-A791B9C9F7A2}" sibTransId="{D15071AC-1184-4B33-B306-FC1014417494}"/>
    <dgm:cxn modelId="{37E9A6BA-3DE9-4B9F-B181-75379FBF067F}" srcId="{8D894748-3928-4CD8-8577-5055EE2BD195}" destId="{B1E77478-367A-42D5-B441-AC9FD74C849F}" srcOrd="0" destOrd="0" parTransId="{EE66E8BC-445B-4CA3-A273-82866B3CE113}" sibTransId="{118B82B7-607F-4C3B-802B-2006BC50828D}"/>
    <dgm:cxn modelId="{432B7FC3-148A-4DAF-87CD-4D5DB79B8394}" type="presOf" srcId="{8D894748-3928-4CD8-8577-5055EE2BD195}" destId="{55C3C916-792E-47AA-9E59-BF4A2FA67C35}" srcOrd="0" destOrd="0" presId="urn:microsoft.com/office/officeart/2005/8/layout/hierarchy1"/>
    <dgm:cxn modelId="{6D589BC2-6A36-4A62-A92E-3C6361620E8F}" type="presParOf" srcId="{55C3C916-792E-47AA-9E59-BF4A2FA67C35}" destId="{A1DF808F-A490-431C-A85D-3275BE194942}" srcOrd="0" destOrd="0" presId="urn:microsoft.com/office/officeart/2005/8/layout/hierarchy1"/>
    <dgm:cxn modelId="{BDF0C7E8-F915-4102-B07A-AF24EDFC7387}" type="presParOf" srcId="{A1DF808F-A490-431C-A85D-3275BE194942}" destId="{42EBC657-E7FC-41CB-AA00-F319B89887D1}" srcOrd="0" destOrd="0" presId="urn:microsoft.com/office/officeart/2005/8/layout/hierarchy1"/>
    <dgm:cxn modelId="{5963368B-6D8B-4690-8003-DB4766E1A9F1}" type="presParOf" srcId="{42EBC657-E7FC-41CB-AA00-F319B89887D1}" destId="{FFD18D13-93C4-4619-887D-73761D448AE8}" srcOrd="0" destOrd="0" presId="urn:microsoft.com/office/officeart/2005/8/layout/hierarchy1"/>
    <dgm:cxn modelId="{168DB9E1-EDDA-457B-B192-16B01E2F1B8C}" type="presParOf" srcId="{42EBC657-E7FC-41CB-AA00-F319B89887D1}" destId="{3C838A29-C906-477B-93E2-B7C575F3A5DE}" srcOrd="1" destOrd="0" presId="urn:microsoft.com/office/officeart/2005/8/layout/hierarchy1"/>
    <dgm:cxn modelId="{EB294D2D-8733-485B-8DFA-4B410F26D3CC}" type="presParOf" srcId="{A1DF808F-A490-431C-A85D-3275BE194942}" destId="{BC4933AB-8A61-40CC-A3F5-24E88CD306A0}" srcOrd="1" destOrd="0" presId="urn:microsoft.com/office/officeart/2005/8/layout/hierarchy1"/>
    <dgm:cxn modelId="{A29A63CE-37FB-4E86-9015-8AB9399C3C82}" type="presParOf" srcId="{55C3C916-792E-47AA-9E59-BF4A2FA67C35}" destId="{18B0C5EA-583F-4C46-BD42-C9E03626FB64}" srcOrd="1" destOrd="0" presId="urn:microsoft.com/office/officeart/2005/8/layout/hierarchy1"/>
    <dgm:cxn modelId="{7DFBDA92-77C9-4803-A94E-AC76980DA4D4}" type="presParOf" srcId="{18B0C5EA-583F-4C46-BD42-C9E03626FB64}" destId="{709A3B17-6A53-4439-ACCF-05D6ADECA1AA}" srcOrd="0" destOrd="0" presId="urn:microsoft.com/office/officeart/2005/8/layout/hierarchy1"/>
    <dgm:cxn modelId="{3778A3BC-DCDC-4304-9466-6CD57CF75D4D}" type="presParOf" srcId="{709A3B17-6A53-4439-ACCF-05D6ADECA1AA}" destId="{1C199B84-C1B5-4AC2-9E32-5732A7830C8F}" srcOrd="0" destOrd="0" presId="urn:microsoft.com/office/officeart/2005/8/layout/hierarchy1"/>
    <dgm:cxn modelId="{350494DF-1AC2-4BD0-8D10-12CF1DEBE20C}" type="presParOf" srcId="{709A3B17-6A53-4439-ACCF-05D6ADECA1AA}" destId="{0AF56407-C306-42ED-9755-1BA8E6CA9D42}" srcOrd="1" destOrd="0" presId="urn:microsoft.com/office/officeart/2005/8/layout/hierarchy1"/>
    <dgm:cxn modelId="{07F1FCDF-3792-444E-B2D0-264BE8D073B8}" type="presParOf" srcId="{18B0C5EA-583F-4C46-BD42-C9E03626FB64}" destId="{CBEE79F6-16EA-4F80-B075-60E0D8670F2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2CC69-9676-42CB-96D4-B0C3B77DDE35}">
      <dsp:nvSpPr>
        <dsp:cNvPr id="0" name=""/>
        <dsp:cNvSpPr/>
      </dsp:nvSpPr>
      <dsp:spPr>
        <a:xfrm>
          <a:off x="0" y="45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93DAD-BB66-4CE4-82D2-1B44B7B436E4}">
      <dsp:nvSpPr>
        <dsp:cNvPr id="0" name=""/>
        <dsp:cNvSpPr/>
      </dsp:nvSpPr>
      <dsp:spPr>
        <a:xfrm>
          <a:off x="319336" y="237973"/>
          <a:ext cx="580611" cy="5806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741387-7E9F-45D2-81B5-FCB401CFAA06}">
      <dsp:nvSpPr>
        <dsp:cNvPr id="0" name=""/>
        <dsp:cNvSpPr/>
      </dsp:nvSpPr>
      <dsp:spPr>
        <a:xfrm>
          <a:off x="1219283" y="45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control a subverted flow</a:t>
          </a:r>
        </a:p>
      </dsp:txBody>
      <dsp:txXfrm>
        <a:off x="1219283" y="451"/>
        <a:ext cx="2986004" cy="1055656"/>
      </dsp:txXfrm>
    </dsp:sp>
    <dsp:sp modelId="{AA568810-0BBB-4C04-AE95-FDD38D927E51}">
      <dsp:nvSpPr>
        <dsp:cNvPr id="0" name=""/>
        <dsp:cNvSpPr/>
      </dsp:nvSpPr>
      <dsp:spPr>
        <a:xfrm>
          <a:off x="0" y="132002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7C7913-D577-485A-817D-2878B2B78697}">
      <dsp:nvSpPr>
        <dsp:cNvPr id="0" name=""/>
        <dsp:cNvSpPr/>
      </dsp:nvSpPr>
      <dsp:spPr>
        <a:xfrm>
          <a:off x="319336" y="1557544"/>
          <a:ext cx="580611" cy="5806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D0D49-B167-4513-BA85-243ED865366E}">
      <dsp:nvSpPr>
        <dsp:cNvPr id="0" name=""/>
        <dsp:cNvSpPr/>
      </dsp:nvSpPr>
      <dsp:spPr>
        <a:xfrm>
          <a:off x="1219283" y="132002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taking control of the flow innocuous</a:t>
          </a:r>
        </a:p>
      </dsp:txBody>
      <dsp:txXfrm>
        <a:off x="1219283" y="1320021"/>
        <a:ext cx="2986004" cy="1055656"/>
      </dsp:txXfrm>
    </dsp:sp>
    <dsp:sp modelId="{21EFF9FD-09BC-47F6-9310-D94BF49D4CA4}">
      <dsp:nvSpPr>
        <dsp:cNvPr id="0" name=""/>
        <dsp:cNvSpPr/>
      </dsp:nvSpPr>
      <dsp:spPr>
        <a:xfrm>
          <a:off x="0" y="2639592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6E1B0-FBCD-4D92-954B-34ECD2B83B46}">
      <dsp:nvSpPr>
        <dsp:cNvPr id="0" name=""/>
        <dsp:cNvSpPr/>
      </dsp:nvSpPr>
      <dsp:spPr>
        <a:xfrm>
          <a:off x="319336" y="2877115"/>
          <a:ext cx="580611" cy="5806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8EB933-DAA6-4C1D-BE51-B67CE14700B2}">
      <dsp:nvSpPr>
        <dsp:cNvPr id="0" name=""/>
        <dsp:cNvSpPr/>
      </dsp:nvSpPr>
      <dsp:spPr>
        <a:xfrm>
          <a:off x="1219283" y="2639592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get control of the flow</a:t>
          </a:r>
        </a:p>
      </dsp:txBody>
      <dsp:txXfrm>
        <a:off x="1219283" y="2639592"/>
        <a:ext cx="2986004" cy="1055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C19E7-1D4B-41C0-823D-C3BEB8C6247E}">
      <dsp:nvSpPr>
        <dsp:cNvPr id="0" name=""/>
        <dsp:cNvSpPr/>
      </dsp:nvSpPr>
      <dsp:spPr>
        <a:xfrm>
          <a:off x="2025596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Random Stack Gap</a:t>
          </a:r>
        </a:p>
      </dsp:txBody>
      <dsp:txXfrm>
        <a:off x="2080566" y="657346"/>
        <a:ext cx="1622456" cy="1016117"/>
      </dsp:txXfrm>
    </dsp:sp>
    <dsp:sp modelId="{55D354D1-C346-4713-B78C-E9D04CF4A5AB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92514" y="380854"/>
              </a:moveTo>
              <a:arcTo wR="956305" hR="956305" stAng="130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58B642-FC2B-4B6B-A560-9B48ABF3D2AD}">
      <dsp:nvSpPr>
        <dsp:cNvPr id="0" name=""/>
        <dsp:cNvSpPr/>
      </dsp:nvSpPr>
      <dsp:spPr>
        <a:xfrm>
          <a:off x="3938207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ASLR, PIE, etc</a:t>
          </a:r>
        </a:p>
      </dsp:txBody>
      <dsp:txXfrm>
        <a:off x="3993177" y="657346"/>
        <a:ext cx="1622456" cy="1016117"/>
      </dsp:txXfrm>
    </dsp:sp>
    <dsp:sp modelId="{A483A208-765F-4481-A340-89F628E8EAC6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720096" y="1531756"/>
              </a:moveTo>
              <a:arcTo wR="956305" hR="956305" stAng="22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DF9F8-8100-42E4-AF9E-58ECD7900BBC}">
      <dsp:nvSpPr>
        <dsp:cNvPr id="0" name=""/>
        <dsp:cNvSpPr/>
      </dsp:nvSpPr>
      <dsp:spPr>
        <a:xfrm>
          <a:off x="186392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E9A67-51E6-4621-84FD-91FD82B053AE}">
      <dsp:nvSpPr>
        <dsp:cNvPr id="0" name=""/>
        <dsp:cNvSpPr/>
      </dsp:nvSpPr>
      <dsp:spPr>
        <a:xfrm>
          <a:off x="535126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mmap</a:t>
          </a:r>
        </a:p>
      </dsp:txBody>
      <dsp:txXfrm>
        <a:off x="593499" y="390754"/>
        <a:ext cx="3021860" cy="1876269"/>
      </dsp:txXfrm>
    </dsp:sp>
    <dsp:sp modelId="{DFF3A4D3-4600-4D8E-8E64-A42CA20CC46B}">
      <dsp:nvSpPr>
        <dsp:cNvPr id="0" name=""/>
        <dsp:cNvSpPr/>
      </dsp:nvSpPr>
      <dsp:spPr>
        <a:xfrm>
          <a:off x="4022467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A3CA8-3F16-4B68-9604-A95013B0552A}">
      <dsp:nvSpPr>
        <dsp:cNvPr id="0" name=""/>
        <dsp:cNvSpPr/>
      </dsp:nvSpPr>
      <dsp:spPr>
        <a:xfrm>
          <a:off x="4371201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malloc</a:t>
          </a:r>
        </a:p>
      </dsp:txBody>
      <dsp:txXfrm>
        <a:off x="4429574" y="390754"/>
        <a:ext cx="3021860" cy="18762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D18D13-93C4-4619-887D-73761D448AE8}">
      <dsp:nvSpPr>
        <dsp:cNvPr id="0" name=""/>
        <dsp:cNvSpPr/>
      </dsp:nvSpPr>
      <dsp:spPr>
        <a:xfrm>
          <a:off x="178500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38A29-C906-477B-93E2-B7C575F3A5DE}">
      <dsp:nvSpPr>
        <dsp:cNvPr id="0" name=""/>
        <dsp:cNvSpPr/>
      </dsp:nvSpPr>
      <dsp:spPr>
        <a:xfrm>
          <a:off x="527986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W^X Permissions</a:t>
          </a:r>
        </a:p>
      </dsp:txBody>
      <dsp:txXfrm>
        <a:off x="586485" y="391254"/>
        <a:ext cx="3028372" cy="1880312"/>
      </dsp:txXfrm>
    </dsp:sp>
    <dsp:sp modelId="{1C199B84-C1B5-4AC2-9E32-5732A7830C8F}">
      <dsp:nvSpPr>
        <dsp:cNvPr id="0" name=""/>
        <dsp:cNvSpPr/>
      </dsp:nvSpPr>
      <dsp:spPr>
        <a:xfrm>
          <a:off x="4022842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56407-C306-42ED-9755-1BA8E6CA9D42}">
      <dsp:nvSpPr>
        <dsp:cNvPr id="0" name=""/>
        <dsp:cNvSpPr/>
      </dsp:nvSpPr>
      <dsp:spPr>
        <a:xfrm>
          <a:off x="4372328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rodata</a:t>
          </a:r>
        </a:p>
      </dsp:txBody>
      <dsp:txXfrm>
        <a:off x="4430827" y="391254"/>
        <a:ext cx="3028372" cy="1880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AD4FC-2B01-4DBF-B9AC-C7B20BC061B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E871B-B100-490A-A8BD-E0351C772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17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13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Useful, for example,</a:t>
            </a:r>
            <a:r>
              <a:rPr lang="en-US" baseline="0" dirty="0"/>
              <a:t> to get a copy of ESP. If we know relative offset of </a:t>
            </a:r>
            <a:r>
              <a:rPr lang="en-US" baseline="0" dirty="0" err="1"/>
              <a:t>ptr</a:t>
            </a:r>
            <a:r>
              <a:rPr lang="en-US" baseline="0" dirty="0"/>
              <a:t> to </a:t>
            </a:r>
            <a:r>
              <a:rPr lang="en-US" baseline="0" dirty="0" err="1"/>
              <a:t>esp</a:t>
            </a:r>
            <a:r>
              <a:rPr lang="en-US" baseline="0" dirty="0"/>
              <a:t>, we can know use that relative offset knowledge to locate a pointer.</a:t>
            </a:r>
          </a:p>
          <a:p>
            <a:endParaRPr lang="en-US" baseline="0" dirty="0"/>
          </a:p>
          <a:p>
            <a:r>
              <a:rPr lang="en-US" baseline="0" dirty="0"/>
              <a:t>This overcomes ASLR because ASLR only protects against knowing absolute addresses.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63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executes bar.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</a:t>
            </a:r>
            <a:r>
              <a:rPr lang="en-US" baseline="0"/>
              <a:t>executes bar.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the gadgets can be in separate locations...gadget 1 does not have to be contiguous with gadget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59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9528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289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340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0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1104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4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8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4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66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9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915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Vulnerabilities are Hard to Eliminate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UT CS361S</a:t>
            </a:r>
          </a:p>
          <a:p>
            <a:r>
              <a:rPr lang="en-US" b="1" dirty="0"/>
              <a:t>Fall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F23A7-36C4-4406-9AD9-FE2EC5AD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Making Violations Less Dangerous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DAD8FF-95AF-4606-9BD1-76C9E71E3E4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82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EB1E-FA94-48B6-B690-092AB2FB5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W|x</a:t>
            </a:r>
            <a:r>
              <a:rPr lang="en-US" dirty="0"/>
              <a:t> Permissions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653E3-E7DF-44C5-AA22-09D9C2F6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55" y="2583953"/>
            <a:ext cx="5602091" cy="334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90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E00-FD48-44FD-BF5B-AFDE89CBE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 Stacks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2C4AD8-49A9-48B3-ABA4-5022F8746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707220"/>
            <a:ext cx="3295239" cy="2766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7B2312-0A40-4C6B-8161-1FC853A2B9BF}"/>
              </a:ext>
            </a:extLst>
          </p:cNvPr>
          <p:cNvSpPr txBox="1"/>
          <p:nvPr/>
        </p:nvSpPr>
        <p:spPr>
          <a:xfrm>
            <a:off x="6296440" y="3209709"/>
            <a:ext cx="183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What is this?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54CE877-AE75-4BF4-83FC-E0581A693689}"/>
              </a:ext>
            </a:extLst>
          </p:cNvPr>
          <p:cNvSpPr/>
          <p:nvPr/>
        </p:nvSpPr>
        <p:spPr>
          <a:xfrm rot="4616860">
            <a:off x="5058206" y="2802087"/>
            <a:ext cx="513623" cy="209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50214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42E2-A582-4D08-A4B4-8FA196860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4059211"/>
            <a:ext cx="6743700" cy="948572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2400"/>
              <a:t>Linux Trampoline?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AD196C-1C3D-4515-A14E-79BEEC02F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78" y="1337309"/>
            <a:ext cx="7860244" cy="24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0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8480-D857-4012-BE6A-BEC7DCC4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Trampoline!!!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DD854-56E1-428C-9B56-F9A7BAF6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69" y="2577057"/>
            <a:ext cx="7014661" cy="2770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65F090-0BA0-429D-924F-BBFCB426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18" y="5451970"/>
            <a:ext cx="4763564" cy="31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67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7187-DB2E-465A-AD1C-A1696199F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rodata</a:t>
            </a:r>
            <a:r>
              <a:rPr lang="en-US" dirty="0"/>
              <a:t> Segment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06B37-5425-4DDE-8C70-41776A6D7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557343"/>
            <a:ext cx="5849576" cy="327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78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0A56-19C5-4801-A4E6-B6ABAF0E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Blocking Exploits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0D8D50-EEB0-49C7-A658-0939A3DB7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68906"/>
            <a:ext cx="5758392" cy="306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41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3400" y="3733800"/>
            <a:ext cx="31598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David Brumley</a:t>
            </a:r>
            <a:endParaRPr lang="en-US" sz="2000" dirty="0"/>
          </a:p>
          <a:p>
            <a:r>
              <a:rPr lang="en-US" sz="2000" dirty="0"/>
              <a:t>Carnegie Mellon University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57350" y="838200"/>
            <a:ext cx="5829300" cy="2438400"/>
            <a:chOff x="1156805" y="4191000"/>
            <a:chExt cx="6386995" cy="2362199"/>
          </a:xfrm>
        </p:grpSpPr>
        <p:grpSp>
          <p:nvGrpSpPr>
            <p:cNvPr id="7" name="Group 6"/>
            <p:cNvGrpSpPr/>
            <p:nvPr/>
          </p:nvGrpSpPr>
          <p:grpSpPr>
            <a:xfrm>
              <a:off x="1156805" y="4191000"/>
              <a:ext cx="6386995" cy="1295400"/>
              <a:chOff x="1156805" y="4191000"/>
              <a:chExt cx="6386995" cy="1295400"/>
            </a:xfrm>
          </p:grpSpPr>
          <p:pic>
            <p:nvPicPr>
              <p:cNvPr id="10" name="Picture 9" descr="oriented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98900" y="4276919"/>
                <a:ext cx="3644900" cy="1209481"/>
              </a:xfrm>
              <a:prstGeom prst="rect">
                <a:avLst/>
              </a:prstGeom>
            </p:spPr>
          </p:pic>
          <p:pic>
            <p:nvPicPr>
              <p:cNvPr id="11" name="Picture 10" descr="return-.png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156805" y="4191000"/>
                <a:ext cx="2908300" cy="1295400"/>
              </a:xfrm>
              <a:prstGeom prst="rect">
                <a:avLst/>
              </a:prstGeom>
            </p:spPr>
          </p:pic>
        </p:grpSp>
        <p:pic>
          <p:nvPicPr>
            <p:cNvPr id="9" name="Picture 8" descr="programming.png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384852" y="5301402"/>
              <a:ext cx="5930900" cy="1251797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609600" y="5791200"/>
            <a:ext cx="3869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Some slides from Ed Schwartz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2453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18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09600" y="4415135"/>
            <a:ext cx="5181600" cy="1954409"/>
            <a:chOff x="609600" y="4415135"/>
            <a:chExt cx="5181600" cy="1954409"/>
          </a:xfrm>
        </p:grpSpPr>
        <p:sp>
          <p:nvSpPr>
            <p:cNvPr id="9" name="Rounded Rectangular Callout 8"/>
            <p:cNvSpPr/>
            <p:nvPr/>
          </p:nvSpPr>
          <p:spPr>
            <a:xfrm>
              <a:off x="609600" y="4415135"/>
              <a:ext cx="5181600" cy="1371600"/>
            </a:xfrm>
            <a:prstGeom prst="wedgeRoundRectCallout">
              <a:avLst>
                <a:gd name="adj1" fmla="val -18219"/>
                <a:gd name="adj2" fmla="val -93056"/>
                <a:gd name="adj3" fmla="val 16667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1">
              <a:noAutofit/>
            </a:bodyPr>
            <a:lstStyle/>
            <a:p>
              <a:r>
                <a:rPr lang="da-DK" sz="2000" dirty="0">
                  <a:latin typeface="Consolas"/>
                  <a:cs typeface="Consolas"/>
                </a:rPr>
                <a:t>"\x31\xc9\xf7\xe1\x51\x68\x2f\x2f”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"\x73\x68\x68\x2f\x62\x69\x6e\x89”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"\xe3\xb0\x0b\</a:t>
              </a:r>
              <a:r>
                <a:rPr lang="da-DK" sz="2000" dirty="0" err="1">
                  <a:latin typeface="Consolas"/>
                  <a:cs typeface="Consolas"/>
                </a:rPr>
                <a:t>xcd</a:t>
              </a:r>
              <a:r>
                <a:rPr lang="da-DK" sz="2000" dirty="0">
                  <a:latin typeface="Consolas"/>
                  <a:cs typeface="Consolas"/>
                </a:rPr>
                <a:t>\x80”;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19817" y="5907879"/>
              <a:ext cx="4961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/>
                <a:t>Previously: Executable code as input</a:t>
              </a:r>
              <a:endParaRPr lang="en-US"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757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19</a:t>
            </a:fld>
            <a:endParaRPr lang="en-US"/>
          </a:p>
        </p:txBody>
      </p:sp>
      <p:sp>
        <p:nvSpPr>
          <p:cNvPr id="8" name="Alternate Process 7"/>
          <p:cNvSpPr/>
          <p:nvPr/>
        </p:nvSpPr>
        <p:spPr>
          <a:xfrm>
            <a:off x="1089922" y="4625109"/>
            <a:ext cx="6904121" cy="10668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Today: Return Oriented Programming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Execution without injecting code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7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2868077"/>
            <a:ext cx="2522981" cy="1121846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1950">
                <a:solidFill>
                  <a:schemeClr val="bg1"/>
                </a:solidFill>
              </a:rPr>
              <a:t>Dealing With Control Flow Violations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C1F0DE-AF0E-495D-8F02-3616917AB81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14812" y="1581150"/>
          <a:ext cx="4205288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Idea: </a:t>
            </a:r>
            <a:br>
              <a:rPr lang="en-US" dirty="0"/>
            </a:br>
            <a:r>
              <a:rPr lang="en-US" dirty="0"/>
              <a:t>We forge shell code out of existing application logic gadgets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Requirements: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vulnerability + gadgets + some </a:t>
            </a:r>
            <a:r>
              <a:rPr lang="en-US" i="1" u="sng" dirty="0" err="1"/>
              <a:t>unrandomized</a:t>
            </a:r>
            <a:r>
              <a:rPr lang="en-US" dirty="0"/>
              <a:t> code</a:t>
            </a:r>
            <a:br>
              <a:rPr lang="en-US" dirty="0"/>
            </a:br>
            <a:r>
              <a:rPr lang="en-US" dirty="0"/>
              <a:t>(we need to know the addresses of gadgets)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20</a:t>
            </a:fld>
            <a:endParaRPr lang="en-US"/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6FEE707-C9B8-4F8E-B4FA-0886C60BF614}"/>
              </a:ext>
            </a:extLst>
          </p:cNvPr>
          <p:cNvSpPr/>
          <p:nvPr/>
        </p:nvSpPr>
        <p:spPr>
          <a:xfrm>
            <a:off x="5242560" y="5334000"/>
            <a:ext cx="3124200" cy="612648"/>
          </a:xfrm>
          <a:prstGeom prst="wedgeRectCallout">
            <a:avLst>
              <a:gd name="adj1" fmla="val -54995"/>
              <a:gd name="adj2" fmla="val -3583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Technically, </a:t>
            </a:r>
            <a:r>
              <a:rPr lang="en-US" b="1" i="1" dirty="0"/>
              <a:t>PREDICTABLE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381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Return-to-</a:t>
            </a:r>
            <a:r>
              <a:rPr lang="en-US" dirty="0" err="1"/>
              <a:t>libc</a:t>
            </a:r>
            <a:r>
              <a:rPr lang="en-US" dirty="0"/>
              <a:t>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556260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Overwrite return address with </a:t>
            </a:r>
            <a:r>
              <a:rPr lang="en-US" i="1" u="sng" dirty="0"/>
              <a:t>address</a:t>
            </a:r>
            <a:r>
              <a:rPr lang="en-US" dirty="0"/>
              <a:t> of </a:t>
            </a:r>
            <a:r>
              <a:rPr lang="en-US" dirty="0" err="1"/>
              <a:t>libc</a:t>
            </a:r>
            <a:r>
              <a:rPr lang="en-US" dirty="0"/>
              <a:t> function</a:t>
            </a:r>
          </a:p>
          <a:p>
            <a:r>
              <a:rPr lang="en-US" dirty="0"/>
              <a:t>setup fake return address and argument(s)</a:t>
            </a:r>
          </a:p>
          <a:p>
            <a:r>
              <a:rPr lang="en-US" dirty="0">
                <a:latin typeface="Consolas"/>
                <a:cs typeface="Consolas"/>
              </a:rPr>
              <a:t>ret</a:t>
            </a:r>
            <a:r>
              <a:rPr lang="en-US" dirty="0"/>
              <a:t> will “call” </a:t>
            </a:r>
            <a:r>
              <a:rPr lang="en-US" dirty="0" err="1"/>
              <a:t>libc</a:t>
            </a:r>
            <a:r>
              <a:rPr lang="en-US" dirty="0"/>
              <a:t> function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No injected code!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219200" y="1676400"/>
            <a:ext cx="4267200" cy="1160502"/>
          </a:xfrm>
          <a:prstGeom prst="wedgeRoundRectCallout">
            <a:avLst>
              <a:gd name="adj1" fmla="val 73406"/>
              <a:gd name="adj2" fmla="val 36455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ret transfers control to </a:t>
            </a:r>
            <a:r>
              <a:rPr lang="en-US" sz="2400" dirty="0">
                <a:solidFill>
                  <a:schemeClr val="bg1"/>
                </a:solidFill>
                <a:latin typeface="Consolas"/>
                <a:cs typeface="Consolas"/>
              </a:rPr>
              <a:t>system</a:t>
            </a:r>
            <a:r>
              <a:rPr lang="en-US" sz="2400" dirty="0">
                <a:solidFill>
                  <a:schemeClr val="bg1"/>
                </a:solidFill>
              </a:rPr>
              <a:t>, which finds arguments on stack</a:t>
            </a:r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74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6" grpId="0" animBg="1"/>
      <p:bldP spid="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5562600" cy="251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With ASLR, we cannot forge a correct value for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ptr</a:t>
            </a:r>
            <a:r>
              <a:rPr lang="en-US" dirty="0"/>
              <a:t> since ASLR will randomize addresses.</a:t>
            </a:r>
          </a:p>
          <a:p>
            <a:pPr marL="0" indent="0">
              <a:buNone/>
            </a:pPr>
            <a:r>
              <a:rPr lang="en-US" b="1" dirty="0"/>
              <a:t>What can we do?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622660" y="1400949"/>
            <a:ext cx="4267200" cy="1160502"/>
          </a:xfrm>
          <a:prstGeom prst="wedgeRoundRectCallout">
            <a:avLst>
              <a:gd name="adj1" fmla="val 73406"/>
              <a:gd name="adj2" fmla="val 249489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400"/>
              <a:t>Randomized!</a:t>
            </a:r>
            <a:endParaRPr lang="en-US" sz="2400" dirty="0"/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665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21704" y="2209800"/>
          <a:ext cx="1461558" cy="42841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34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br>
                        <a:rPr lang="en-US" sz="18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0418" y="1889478"/>
            <a:ext cx="1474219" cy="146332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gadgets to compute </a:t>
            </a:r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4112" y="1506498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5422" y="2337065"/>
            <a:ext cx="5029200" cy="353943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Idea!</a:t>
            </a:r>
          </a:p>
          <a:p>
            <a:r>
              <a:rPr lang="en-US" sz="2400" dirty="0"/>
              <a:t>Get a copy of ESP to calculate address of </a:t>
            </a:r>
            <a:br>
              <a:rPr lang="en-US" sz="2400" dirty="0"/>
            </a:br>
            <a:r>
              <a:rPr lang="en-US" sz="2400" dirty="0"/>
              <a:t>“/bin/</a:t>
            </a:r>
            <a:r>
              <a:rPr lang="en-US" sz="2400" dirty="0" err="1"/>
              <a:t>sh</a:t>
            </a:r>
            <a:r>
              <a:rPr lang="en-US" sz="2400" dirty="0"/>
              <a:t>” on randomized stack.</a:t>
            </a:r>
          </a:p>
          <a:p>
            <a:endParaRPr lang="en-US" sz="2400" dirty="0"/>
          </a:p>
          <a:p>
            <a:r>
              <a:rPr lang="en-US" sz="2400" dirty="0"/>
              <a:t>This works because ASLR only protects against knowing </a:t>
            </a:r>
            <a:r>
              <a:rPr lang="en-US" sz="2400" i="1" dirty="0"/>
              <a:t>absolute</a:t>
            </a:r>
            <a:r>
              <a:rPr lang="en-US" sz="2400" dirty="0"/>
              <a:t> addresses, while we will find it’s </a:t>
            </a:r>
            <a:r>
              <a:rPr lang="en-US" sz="2400" i="1" dirty="0"/>
              <a:t>relative address</a:t>
            </a:r>
            <a:r>
              <a:rPr lang="en-US" sz="2400" dirty="0"/>
              <a:t>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10072" y="609600"/>
            <a:ext cx="1474219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Computed 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344128" y="885712"/>
            <a:ext cx="2072128" cy="1687866"/>
            <a:chOff x="4344128" y="885712"/>
            <a:chExt cx="2072128" cy="1687866"/>
          </a:xfrm>
        </p:grpSpPr>
        <p:sp>
          <p:nvSpPr>
            <p:cNvPr id="24" name="Freeform 23"/>
            <p:cNvSpPr/>
            <p:nvPr/>
          </p:nvSpPr>
          <p:spPr>
            <a:xfrm>
              <a:off x="5346858" y="885712"/>
              <a:ext cx="1069398" cy="1687866"/>
            </a:xfrm>
            <a:custGeom>
              <a:avLst/>
              <a:gdLst>
                <a:gd name="connsiteX0" fmla="*/ 1069398 w 1069398"/>
                <a:gd name="connsiteY0" fmla="*/ 1687866 h 1687866"/>
                <a:gd name="connsiteX1" fmla="*/ 22 w 1069398"/>
                <a:gd name="connsiteY1" fmla="*/ 601615 h 1687866"/>
                <a:gd name="connsiteX2" fmla="*/ 1035980 w 1069398"/>
                <a:gd name="connsiteY2" fmla="*/ 0 h 168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9398" h="1687866">
                  <a:moveTo>
                    <a:pt x="1069398" y="1687866"/>
                  </a:moveTo>
                  <a:cubicBezTo>
                    <a:pt x="537495" y="1285396"/>
                    <a:pt x="5592" y="882926"/>
                    <a:pt x="22" y="601615"/>
                  </a:cubicBezTo>
                  <a:cubicBezTo>
                    <a:pt x="-5548" y="320304"/>
                    <a:pt x="1035980" y="0"/>
                    <a:pt x="1035980" y="0"/>
                  </a:cubicBezTo>
                </a:path>
              </a:pathLst>
            </a:cu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344128" y="1200090"/>
              <a:ext cx="9797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Writes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9563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Suppose we want to call 2 functions in our exploit: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foo</a:t>
            </a:r>
            <a:r>
              <a:rPr lang="en-US" dirty="0"/>
              <a:t>(arg1, arg2)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bar</a:t>
            </a:r>
            <a:r>
              <a:rPr lang="en-US" dirty="0"/>
              <a:t>(arg3, arg4)</a:t>
            </a:r>
          </a:p>
          <a:p>
            <a:endParaRPr lang="en-US" dirty="0"/>
          </a:p>
          <a:p>
            <a:r>
              <a:rPr lang="en-US" dirty="0"/>
              <a:t>Stack unwinds up</a:t>
            </a:r>
          </a:p>
          <a:p>
            <a:r>
              <a:rPr lang="en-US" dirty="0"/>
              <a:t>First function returns into code to advance stack pointer</a:t>
            </a:r>
          </a:p>
          <a:p>
            <a:pPr lvl="1"/>
            <a:r>
              <a:rPr lang="en-US" dirty="0"/>
              <a:t>e.g., pop; pop; ret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Rounded Rectangular Callout 7"/>
          <p:cNvSpPr/>
          <p:nvPr/>
        </p:nvSpPr>
        <p:spPr>
          <a:xfrm>
            <a:off x="2819400" y="5867400"/>
            <a:ext cx="2438400" cy="838200"/>
          </a:xfrm>
          <a:prstGeom prst="wedgeRoundRectCallout">
            <a:avLst>
              <a:gd name="adj1" fmla="val 92232"/>
              <a:gd name="adj2" fmla="val -116653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Overwritten ret </a:t>
            </a:r>
            <a:r>
              <a:rPr lang="en-US" sz="2800" dirty="0" err="1">
                <a:solidFill>
                  <a:schemeClr val="bg1"/>
                </a:solidFill>
              </a:rPr>
              <a:t>addr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429000" y="2895600"/>
            <a:ext cx="2438400" cy="838200"/>
          </a:xfrm>
          <a:prstGeom prst="wedgeRoundRectCallout">
            <a:avLst>
              <a:gd name="adj1" fmla="val 60026"/>
              <a:gd name="adj2" fmla="val 160477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What does this do?</a:t>
            </a:r>
          </a:p>
        </p:txBody>
      </p:sp>
    </p:spTree>
    <p:extLst>
      <p:ext uri="{BB962C8B-B14F-4D97-AF65-F5344CB8AC3E}">
        <p14:creationId xmlns:p14="http://schemas.microsoft.com/office/powerpoint/2010/main" val="325059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is executing, &amp;pop-pop-ret is at the saved EIP slot.</a:t>
            </a:r>
          </a:p>
          <a:p>
            <a:endParaRPr lang="en-US" dirty="0"/>
          </a:p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returns, it executes pop-pop-ret to clear up arg1 (pop), arg2 (pop), and transfer control to </a:t>
            </a:r>
            <a:r>
              <a:rPr lang="en-US" b="1" dirty="0"/>
              <a:t>bar</a:t>
            </a:r>
            <a:r>
              <a:rPr lang="en-US" dirty="0"/>
              <a:t> (ret)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89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tx1"/>
                </a:solidFill>
              </a:rPr>
              <a:t>There are many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i="1" u="sng" dirty="0"/>
              <a:t>semantically equivalent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dirty="0">
                <a:solidFill>
                  <a:schemeClr val="tx1"/>
                </a:solidFill>
              </a:rPr>
              <a:t>ways to achieve the same net shellcode effect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26</a:t>
            </a:fld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997573" y="5334000"/>
            <a:ext cx="7148854" cy="838200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Let’s practice thinking in gadgets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372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457199" y="4180416"/>
            <a:ext cx="6784285" cy="1833265"/>
            <a:chOff x="2705100" y="4110335"/>
            <a:chExt cx="3733800" cy="1833265"/>
          </a:xfrm>
        </p:grpSpPr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 ;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has v1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 ;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has v2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; Mem[v2] =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>
                <a:latin typeface="Consolas"/>
                <a:cs typeface="Consolas"/>
              </a:rPr>
              <a:t>Mem[v2] = v1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28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1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8" name="Rounded Rectangular Callout 7"/>
          <p:cNvSpPr/>
          <p:nvPr/>
        </p:nvSpPr>
        <p:spPr>
          <a:xfrm>
            <a:off x="7317642" y="1071499"/>
            <a:ext cx="1646401" cy="925213"/>
          </a:xfrm>
          <a:prstGeom prst="wedgeRoundRectCallout">
            <a:avLst>
              <a:gd name="adj1" fmla="val -78690"/>
              <a:gd name="adj2" fmla="val 1041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Suppose a</a:t>
            </a:r>
            <a:r>
              <a:rPr lang="en-US" sz="2000" baseline="-25000" dirty="0">
                <a:solidFill>
                  <a:schemeClr val="bg1"/>
                </a:solidFill>
              </a:rPr>
              <a:t>5</a:t>
            </a:r>
            <a:r>
              <a:rPr lang="en-US" sz="2000" dirty="0">
                <a:solidFill>
                  <a:schemeClr val="bg1"/>
                </a:solidFill>
              </a:rPr>
              <a:t> and a</a:t>
            </a:r>
            <a:r>
              <a:rPr lang="en-US" sz="2000" baseline="-25000" dirty="0">
                <a:solidFill>
                  <a:schemeClr val="bg1"/>
                </a:solidFill>
              </a:rPr>
              <a:t>3</a:t>
            </a:r>
            <a:r>
              <a:rPr lang="en-US" sz="2000" dirty="0">
                <a:solidFill>
                  <a:schemeClr val="bg1"/>
                </a:solidFill>
              </a:rPr>
              <a:t> on stack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6686999" y="31242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v</a:t>
            </a:r>
            <a:r>
              <a:rPr lang="en-US" sz="2000" baseline="-25000" dirty="0">
                <a:solidFill>
                  <a:srgbClr val="990000"/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0242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endParaRPr lang="en-US" sz="2400" dirty="0">
                <a:latin typeface="Consolas"/>
                <a:cs typeface="Consolas"/>
              </a:endParaRP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724928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446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F7B2-7475-4820-9FE3-12250FB7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Disrupting Exploitative Operations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A2E8AF-B5F3-45BC-9DE0-EDF3C12DFF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8246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3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27026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v</a:t>
            </a:r>
            <a:r>
              <a:rPr lang="en-US" sz="2000" baseline="-25000" dirty="0">
                <a:solidFill>
                  <a:schemeClr val="tx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952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801392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8358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5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mov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[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endParaRPr lang="en-US" sz="2400" dirty="0">
                <a:solidFill>
                  <a:schemeClr val="tx2"/>
                </a:solidFill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3716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688222" y="4195007"/>
            <a:ext cx="1427996" cy="609599"/>
            <a:chOff x="6688222" y="4195007"/>
            <a:chExt cx="1427996" cy="609599"/>
          </a:xfrm>
        </p:grpSpPr>
        <p:sp>
          <p:nvSpPr>
            <p:cNvPr id="8" name="Right Brace 7"/>
            <p:cNvSpPr/>
            <p:nvPr/>
          </p:nvSpPr>
          <p:spPr>
            <a:xfrm>
              <a:off x="6688222" y="4195007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06532" y="4290352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1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40622" y="4876801"/>
            <a:ext cx="1427996" cy="609599"/>
            <a:chOff x="6840622" y="4876801"/>
            <a:chExt cx="1427996" cy="609599"/>
          </a:xfrm>
        </p:grpSpPr>
        <p:sp>
          <p:nvSpPr>
            <p:cNvPr id="20" name="Right Brace 19"/>
            <p:cNvSpPr/>
            <p:nvPr/>
          </p:nvSpPr>
          <p:spPr>
            <a:xfrm>
              <a:off x="6840622" y="4876801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58932" y="4972146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57200" y="4180416"/>
            <a:ext cx="3733800" cy="1833265"/>
            <a:chOff x="2705100" y="4110335"/>
            <a:chExt cx="3733800" cy="1833265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039485" y="3045723"/>
            <a:ext cx="2303029" cy="2288277"/>
            <a:chOff x="3039485" y="3045723"/>
            <a:chExt cx="2303029" cy="2288277"/>
          </a:xfrm>
        </p:grpSpPr>
        <p:grpSp>
          <p:nvGrpSpPr>
            <p:cNvPr id="20" name="Group 19"/>
            <p:cNvGrpSpPr/>
            <p:nvPr/>
          </p:nvGrpSpPr>
          <p:grpSpPr>
            <a:xfrm>
              <a:off x="3926335" y="4419600"/>
              <a:ext cx="888965" cy="914400"/>
              <a:chOff x="3926335" y="4419600"/>
              <a:chExt cx="888965" cy="914400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>
                <a:off x="3926335" y="44196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3926335" y="48768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3926335" y="53340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ounded Rectangular Callout 20"/>
            <p:cNvSpPr/>
            <p:nvPr/>
          </p:nvSpPr>
          <p:spPr>
            <a:xfrm>
              <a:off x="3039485" y="3045723"/>
              <a:ext cx="2303029" cy="817510"/>
            </a:xfrm>
            <a:prstGeom prst="wedgeRoundRectCallout">
              <a:avLst>
                <a:gd name="adj1" fmla="val 2717"/>
                <a:gd name="adj2" fmla="val 102958"/>
                <a:gd name="adj3" fmla="val 16667"/>
              </a:avLst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semantically equivalent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3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ular Callout 8"/>
          <p:cNvSpPr/>
          <p:nvPr/>
        </p:nvSpPr>
        <p:spPr>
          <a:xfrm>
            <a:off x="7391400" y="3628799"/>
            <a:ext cx="1600200" cy="468868"/>
          </a:xfrm>
          <a:prstGeom prst="wedgeRoundRectCallout">
            <a:avLst>
              <a:gd name="adj1" fmla="val -38227"/>
              <a:gd name="adj2" fmla="val 115112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“Gadgets”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28600" y="4167279"/>
            <a:ext cx="3697735" cy="185252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83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58959"/>
            <a:ext cx="4953000" cy="2638126"/>
          </a:xfrm>
        </p:spPr>
        <p:txBody>
          <a:bodyPr>
            <a:normAutofit/>
          </a:bodyPr>
          <a:lstStyle/>
          <a:p>
            <a:r>
              <a:rPr lang="en-US" dirty="0"/>
              <a:t>Find needed instruction gadgets at addresses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a</a:t>
            </a:r>
            <a:r>
              <a:rPr lang="en-US" baseline="-25000" dirty="0"/>
              <a:t>3 </a:t>
            </a:r>
            <a:r>
              <a:rPr lang="en-US" dirty="0"/>
              <a:t>in </a:t>
            </a:r>
            <a:r>
              <a:rPr lang="en-US" i="1" dirty="0"/>
              <a:t>existing</a:t>
            </a:r>
            <a:r>
              <a:rPr lang="en-US" dirty="0"/>
              <a:t> code</a:t>
            </a:r>
          </a:p>
          <a:p>
            <a:r>
              <a:rPr lang="en-US" dirty="0"/>
              <a:t>Overwrite stack to execute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then a</a:t>
            </a:r>
            <a:r>
              <a:rPr lang="en-US" baseline="-25000" dirty="0"/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214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11362" y="1127760"/>
          <a:ext cx="1482242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6511362" y="2956560"/>
          <a:ext cx="1482242" cy="26049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4954">
                <a:tc>
                  <a:txBody>
                    <a:bodyPr/>
                    <a:lstStyle/>
                    <a:p>
                      <a:pPr algn="ctr"/>
                      <a:endParaRPr lang="en-US" sz="1800" b="0" baseline="-25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Content Placeholder 2"/>
          <p:cNvSpPr txBox="1">
            <a:spLocks/>
          </p:cNvSpPr>
          <p:nvPr/>
        </p:nvSpPr>
        <p:spPr>
          <a:xfrm>
            <a:off x="1157341" y="3810000"/>
            <a:ext cx="3733800" cy="1447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685800" y="5561514"/>
            <a:ext cx="4267200" cy="535571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Desired store executed!</a:t>
            </a:r>
          </a:p>
        </p:txBody>
      </p:sp>
    </p:spTree>
    <p:extLst>
      <p:ext uri="{BB962C8B-B14F-4D97-AF65-F5344CB8AC3E}">
        <p14:creationId xmlns:p14="http://schemas.microsoft.com/office/powerpoint/2010/main" val="18525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24" name="Content Placeholder 2"/>
          <p:cNvSpPr txBox="1">
            <a:spLocks/>
          </p:cNvSpPr>
          <p:nvPr/>
        </p:nvSpPr>
        <p:spPr>
          <a:xfrm>
            <a:off x="101635" y="3733799"/>
            <a:ext cx="3733800" cy="227988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Left Arrow 2"/>
          <p:cNvSpPr/>
          <p:nvPr/>
        </p:nvSpPr>
        <p:spPr>
          <a:xfrm>
            <a:off x="3276600" y="4876800"/>
            <a:ext cx="1143000" cy="381000"/>
          </a:xfrm>
          <a:prstGeom prst="leftArrow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124200" y="3276600"/>
            <a:ext cx="2150629" cy="928492"/>
          </a:xfrm>
          <a:prstGeom prst="wedgeRoundRectCallout">
            <a:avLst>
              <a:gd name="adj1" fmla="val -14067"/>
              <a:gd name="adj2" fmla="val 1066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Address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independent!</a:t>
            </a:r>
          </a:p>
        </p:txBody>
      </p:sp>
    </p:spTree>
    <p:extLst>
      <p:ext uri="{BB962C8B-B14F-4D97-AF65-F5344CB8AC3E}">
        <p14:creationId xmlns:p14="http://schemas.microsoft.com/office/powerpoint/2010/main" val="1449926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A gadget is a set of instructions for carrying out a semantic action</a:t>
            </a:r>
          </a:p>
          <a:p>
            <a:pPr lvl="1"/>
            <a:r>
              <a:rPr lang="en-US" dirty="0" err="1"/>
              <a:t>mov</a:t>
            </a:r>
            <a:r>
              <a:rPr lang="en-US" dirty="0"/>
              <a:t>, add, etc. </a:t>
            </a:r>
          </a:p>
          <a:p>
            <a:pPr lvl="1"/>
            <a:endParaRPr lang="en-US" dirty="0"/>
          </a:p>
          <a:p>
            <a:r>
              <a:rPr lang="en-US" sz="3600" dirty="0"/>
              <a:t>Gadgets typically have a number of instructions</a:t>
            </a:r>
          </a:p>
          <a:p>
            <a:pPr lvl="1"/>
            <a:r>
              <a:rPr lang="en-US" dirty="0"/>
              <a:t>One instruction = native instruction set</a:t>
            </a:r>
          </a:p>
          <a:p>
            <a:pPr lvl="1"/>
            <a:r>
              <a:rPr lang="en-US" dirty="0"/>
              <a:t>More instructions = synthesize </a:t>
            </a:r>
            <a:r>
              <a:rPr lang="en-US" dirty="0">
                <a:solidFill>
                  <a:schemeClr val="tx2"/>
                </a:solidFill>
              </a:rPr>
              <a:t>&lt;- ROP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  <a:p>
            <a:r>
              <a:rPr lang="en-US" sz="3600" dirty="0"/>
              <a:t>Gadgets in ROP generally (but not always) end in return</a:t>
            </a:r>
            <a:endParaRPr lang="en-US" sz="3600" dirty="0"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7508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277318"/>
            <a:ext cx="7696200" cy="6110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52400" y="6428925"/>
            <a:ext cx="2326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  <a:cs typeface="Calibri" pitchFamily="34" charset="0"/>
              </a:rPr>
              <a:t>Image by Dino Dai </a:t>
            </a:r>
            <a:r>
              <a:rPr lang="en-US" dirty="0" err="1">
                <a:latin typeface="Calibri" pitchFamily="34" charset="0"/>
                <a:cs typeface="Calibri" pitchFamily="34" charset="0"/>
              </a:rPr>
              <a:t>Zovi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0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RO(P?) Programming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28850" y="1751891"/>
            <a:ext cx="4686300" cy="47545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Disassemble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Identify </a:t>
            </a:r>
            <a:r>
              <a:rPr lang="en-US" i="1" u="sng" dirty="0"/>
              <a:t>useful</a:t>
            </a:r>
            <a:r>
              <a:rPr lang="en-US" dirty="0"/>
              <a:t> code sequences as gadgets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Assemble gadgets into desired shellcode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24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EF55-6344-4C6D-970B-F765785C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Random Stack Gap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DA71C-2A62-4D67-9C5F-7819A1B7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F2291-1A07-4146-B15B-25EBE0B0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480" y="2797996"/>
            <a:ext cx="6975040" cy="298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28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4E4D9-E6FE-4C81-9A4D-79FE3F502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Attacker Oriented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EA93E-0E81-45E8-9E77-F1D81910C2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Behavior isn’t a program</a:t>
            </a:r>
          </a:p>
          <a:p>
            <a:r>
              <a:rPr lang="en-US" dirty="0"/>
              <a:t>We should be able to perfectly detect bad behavior, right?</a:t>
            </a:r>
          </a:p>
        </p:txBody>
      </p:sp>
    </p:spTree>
    <p:extLst>
      <p:ext uri="{BB962C8B-B14F-4D97-AF65-F5344CB8AC3E}">
        <p14:creationId xmlns:p14="http://schemas.microsoft.com/office/powerpoint/2010/main" val="9531221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1977C-CD31-4127-89F2-13AE8098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“Weird Machines”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6C06A-43A0-4DAE-9CCA-33D17FCF65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81200"/>
            <a:ext cx="7924800" cy="3733800"/>
          </a:xfrm>
        </p:spPr>
        <p:txBody>
          <a:bodyPr/>
          <a:lstStyle/>
          <a:p>
            <a:r>
              <a:rPr lang="en-US" dirty="0"/>
              <a:t>“Weird machines, exploitability, and provable </a:t>
            </a:r>
            <a:r>
              <a:rPr lang="en-US" dirty="0" err="1"/>
              <a:t>unexploitability</a:t>
            </a:r>
            <a:r>
              <a:rPr lang="en-US" dirty="0"/>
              <a:t>”</a:t>
            </a:r>
          </a:p>
          <a:p>
            <a:r>
              <a:rPr lang="en-US" dirty="0"/>
              <a:t>Written by Thomas </a:t>
            </a:r>
            <a:r>
              <a:rPr lang="en-US" dirty="0" err="1"/>
              <a:t>Dullien</a:t>
            </a:r>
            <a:endParaRPr lang="en-US" dirty="0"/>
          </a:p>
          <a:p>
            <a:r>
              <a:rPr lang="en-US" dirty="0"/>
              <a:t>Explains that users interacting with a program </a:t>
            </a:r>
            <a:r>
              <a:rPr lang="en-US" b="1" i="1" dirty="0"/>
              <a:t>is a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2483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6C960-3012-49F8-9219-A4B32342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Program?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F80AF0-13DE-4F1D-8E7C-482A1366B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2068612"/>
            <a:ext cx="7065113" cy="3265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5DA75-B112-4A51-A531-47E57C24D65A}"/>
              </a:ext>
            </a:extLst>
          </p:cNvPr>
          <p:cNvSpPr txBox="1"/>
          <p:nvPr/>
        </p:nvSpPr>
        <p:spPr>
          <a:xfrm>
            <a:off x="5410200" y="5800308"/>
            <a:ext cx="222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*From </a:t>
            </a:r>
            <a:r>
              <a:rPr lang="en-US" dirty="0" err="1"/>
              <a:t>Dullien’s</a:t>
            </a:r>
            <a:r>
              <a:rPr lang="en-US" dirty="0"/>
              <a:t> Paper</a:t>
            </a:r>
          </a:p>
        </p:txBody>
      </p:sp>
    </p:spTree>
    <p:extLst>
      <p:ext uri="{BB962C8B-B14F-4D97-AF65-F5344CB8AC3E}">
        <p14:creationId xmlns:p14="http://schemas.microsoft.com/office/powerpoint/2010/main" val="16205882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C3B40-A889-49BF-8537-6D388D53B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A8723-864D-461F-99C2-4E87DB86E4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05000"/>
            <a:ext cx="7924800" cy="3810000"/>
          </a:xfrm>
        </p:spPr>
        <p:txBody>
          <a:bodyPr/>
          <a:lstStyle/>
          <a:p>
            <a:r>
              <a:rPr lang="en-US" dirty="0"/>
              <a:t>View a “Program” as a state machine</a:t>
            </a:r>
          </a:p>
          <a:p>
            <a:r>
              <a:rPr lang="en-US" dirty="0"/>
              <a:t>Program starts in state S_0</a:t>
            </a:r>
          </a:p>
          <a:p>
            <a:r>
              <a:rPr lang="en-US" dirty="0"/>
              <a:t>Based on instruction, advances to state </a:t>
            </a:r>
            <a:r>
              <a:rPr lang="en-US" dirty="0" err="1"/>
              <a:t>S_i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4E480-6FAB-47B8-9239-ACFF3E3AF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744" y="3611822"/>
            <a:ext cx="4550512" cy="210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274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1164-3C3F-4EAA-AA1C-4744D488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and User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25B31-CBE1-4A09-9C0F-4DCB755C63E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Program is in some State. Call it S_0</a:t>
            </a:r>
          </a:p>
          <a:p>
            <a:r>
              <a:rPr lang="en-US" dirty="0"/>
              <a:t>User interacts with the program</a:t>
            </a:r>
          </a:p>
          <a:p>
            <a:r>
              <a:rPr lang="en-US" dirty="0"/>
              <a:t>Program advances to state S_1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CE20CD-9382-4815-BE05-4B95706DA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3352800"/>
            <a:ext cx="6172200" cy="290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275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AC6A-A912-4E68-9269-452E6EB9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“User”?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3AEF6-E73E-4BF3-B97A-CBA3717C43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Do we literally mean a flesh-and-blood human?</a:t>
            </a:r>
          </a:p>
          <a:p>
            <a:r>
              <a:rPr lang="en-US" dirty="0"/>
              <a:t>Really, “user” is just whatever provides the input</a:t>
            </a:r>
          </a:p>
          <a:p>
            <a:r>
              <a:rPr lang="en-US" dirty="0"/>
              <a:t>This can, of course, just be another process</a:t>
            </a:r>
          </a:p>
          <a:p>
            <a:r>
              <a:rPr lang="en-US" dirty="0"/>
              <a:t>Thus, two processes interacting </a:t>
            </a:r>
            <a:r>
              <a:rPr lang="en-US" b="1" i="1" dirty="0"/>
              <a:t>IS A PROGRAM</a:t>
            </a:r>
            <a:endParaRPr lang="en-US" dirty="0"/>
          </a:p>
          <a:p>
            <a:r>
              <a:rPr lang="en-US" dirty="0"/>
              <a:t>Therefore, determining if “behavior” is good is undecidable</a:t>
            </a:r>
          </a:p>
        </p:txBody>
      </p:sp>
    </p:spTree>
    <p:extLst>
      <p:ext uri="{BB962C8B-B14F-4D97-AF65-F5344CB8AC3E}">
        <p14:creationId xmlns:p14="http://schemas.microsoft.com/office/powerpoint/2010/main" val="3324087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2048C-BA69-44FB-ADEA-35F01D661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Big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9A252-92A8-4E43-80EC-0C54EA17F3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Decidability is a fundamental, </a:t>
            </a:r>
            <a:r>
              <a:rPr lang="en-US" b="1" i="1" dirty="0"/>
              <a:t>unsolvable</a:t>
            </a:r>
            <a:r>
              <a:rPr lang="en-US" dirty="0"/>
              <a:t> problem</a:t>
            </a:r>
          </a:p>
          <a:p>
            <a:r>
              <a:rPr lang="en-US" dirty="0"/>
              <a:t>Another big problem is </a:t>
            </a:r>
            <a:r>
              <a:rPr lang="en-US" b="1" i="1" u="sng" dirty="0"/>
              <a:t>Supply Chain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7820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FB0E3-8481-4B33-A4D0-8E2EE98D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1984: Thompson’s 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274D9-494C-45E3-8BD2-0AA850F0BD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“Reflections on Trusting Trust” by Ken Thompson, 1984</a:t>
            </a:r>
          </a:p>
          <a:p>
            <a:r>
              <a:rPr lang="en-US" dirty="0"/>
              <a:t>Demonstrated creating an evil compiler</a:t>
            </a:r>
          </a:p>
          <a:p>
            <a:r>
              <a:rPr lang="en-US" dirty="0"/>
              <a:t>Would compile a login program with a backdoor</a:t>
            </a:r>
          </a:p>
          <a:p>
            <a:r>
              <a:rPr lang="en-US" dirty="0"/>
              <a:t>BUT! </a:t>
            </a:r>
            <a:r>
              <a:rPr lang="en-US" b="1" i="1" dirty="0"/>
              <a:t>ALSO COMPILED </a:t>
            </a:r>
            <a:r>
              <a:rPr lang="en-US" b="1" i="1" u="sng" dirty="0"/>
              <a:t>COMPILERS</a:t>
            </a:r>
            <a:r>
              <a:rPr lang="en-US" b="1" i="1" dirty="0"/>
              <a:t> WITH THIS LOGIC!</a:t>
            </a:r>
            <a:endParaRPr lang="en-US" dirty="0"/>
          </a:p>
          <a:p>
            <a:r>
              <a:rPr lang="en-US" dirty="0"/>
              <a:t>“Clean” compiler source code compiled by an evil compiler </a:t>
            </a:r>
            <a:r>
              <a:rPr lang="en-US" b="1" i="1" dirty="0"/>
              <a:t>is evil!</a:t>
            </a:r>
            <a:endParaRPr lang="en-US" dirty="0"/>
          </a:p>
          <a:p>
            <a:r>
              <a:rPr lang="en-US" dirty="0"/>
              <a:t>Proved that a “source code review” can’t catch all evil</a:t>
            </a:r>
          </a:p>
          <a:p>
            <a:pPr marL="0" indent="0">
              <a:buNone/>
            </a:pP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74645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3B283D6-0784-4E44-A7B4-B3AC5FAB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771" y="1908810"/>
            <a:ext cx="3990522" cy="304038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u="sng" dirty="0"/>
              <a:t>Address Space Layout Randomization</a:t>
            </a:r>
          </a:p>
          <a:p>
            <a:r>
              <a:rPr lang="en-US" dirty="0"/>
              <a:t>Subversion usually needs to know memory layout</a:t>
            </a:r>
          </a:p>
          <a:p>
            <a:r>
              <a:rPr lang="en-US" dirty="0"/>
              <a:t>General goal: make layout unpredictable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2B73E2-944B-42D3-A7C9-80F08068D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2920945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B0C6-FC2A-4092-8B0A-A9289339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660904"/>
            <a:ext cx="2283713" cy="1220844"/>
          </a:xfrm>
        </p:spPr>
        <p:txBody>
          <a:bodyPr vert="horz" lIns="205740" tIns="137160" rIns="205740" bIns="137160" rtlCol="0" anchor="ctr" anchorCtr="1">
            <a:normAutofit fontScale="90000"/>
          </a:bodyPr>
          <a:lstStyle/>
          <a:p>
            <a:r>
              <a:rPr lang="en-US"/>
              <a:t>Start With Libraries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F91B2-98F9-4109-B322-E7E482A8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782" y="1416122"/>
            <a:ext cx="4693158" cy="37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86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89E9-F555-4F63-A257-A626063A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068" y="2660904"/>
            <a:ext cx="2283714" cy="1220724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1950"/>
              <a:t>Add Executables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D8A00-C706-4710-AAB2-9140E8E4E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3" r="-2" b="6935"/>
          <a:stretch/>
        </p:blipFill>
        <p:spPr>
          <a:xfrm>
            <a:off x="834901" y="1699355"/>
            <a:ext cx="4443984" cy="3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3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9DE6-72E8-45A9-A5B5-AD5BA288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Finally, Dynamic Allocations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88A4FB-9AC7-4635-B377-8835AE7B49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1" y="2836069"/>
          <a:ext cx="7696200" cy="2326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126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434C-980D-4C76-A01C-84BE45516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ASLR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95DCE-D70F-4026-8052-1FF053AFD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70734"/>
            <a:ext cx="3596156" cy="393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56268D-FF60-4DCB-B90E-3EED8A755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352" y="3138254"/>
            <a:ext cx="4592092" cy="393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FDD54A-3B9F-42F1-866D-054971AFC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351" y="3616347"/>
            <a:ext cx="2717064" cy="327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536199-E434-47A4-A7BC-2B9DB838C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352" y="4075389"/>
            <a:ext cx="3550187" cy="349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AEFEB-D85D-44C8-B4D8-9F7CC44F8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3352" y="4524730"/>
            <a:ext cx="4114561" cy="319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73FD72-2DAE-493B-B0D0-C37C6BE7B3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3352" y="4947875"/>
            <a:ext cx="3367436" cy="287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06CDD5-253F-4318-A812-3AE5E0EBA9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7601" y="5338771"/>
            <a:ext cx="4448798" cy="39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54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0V1Wiyq8TI2mgrCoimzh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AGEoAvjVPqRiXvySsAiw0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3559</TotalTime>
  <Words>1682</Words>
  <Application>Microsoft Office PowerPoint</Application>
  <PresentationFormat>On-screen Show (4:3)</PresentationFormat>
  <Paragraphs>414</Paragraphs>
  <Slides>47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Cambria</vt:lpstr>
      <vt:lpstr>Consolas</vt:lpstr>
      <vt:lpstr>Retrospect</vt:lpstr>
      <vt:lpstr>Why Vulnerabilities are Hard to Eliminate</vt:lpstr>
      <vt:lpstr>Dealing With Control Flow Violations</vt:lpstr>
      <vt:lpstr>Disrupting Exploitative Operations</vt:lpstr>
      <vt:lpstr>Random Stack Gap</vt:lpstr>
      <vt:lpstr>ASLR</vt:lpstr>
      <vt:lpstr>Start With Libraries</vt:lpstr>
      <vt:lpstr>Add Executables</vt:lpstr>
      <vt:lpstr>Finally, Dynamic Allocations</vt:lpstr>
      <vt:lpstr>Limitations of ASLR</vt:lpstr>
      <vt:lpstr>Making Violations Less Dangerous</vt:lpstr>
      <vt:lpstr>W|x Permissions</vt:lpstr>
      <vt:lpstr>Executable Stacks</vt:lpstr>
      <vt:lpstr>Linux Trampoline?</vt:lpstr>
      <vt:lpstr>Linux Trampoline!!!</vt:lpstr>
      <vt:lpstr>The .rodata Segment</vt:lpstr>
      <vt:lpstr>Finally, Blocking Exploits</vt:lpstr>
      <vt:lpstr>PowerPoint Presentation</vt:lpstr>
      <vt:lpstr>Control Flow Hijack:  Always control + computation</vt:lpstr>
      <vt:lpstr>Control Flow Hijack:  Always control + computation</vt:lpstr>
      <vt:lpstr>ROP Overview</vt:lpstr>
      <vt:lpstr>Motivation: Return-to-libc Attack</vt:lpstr>
      <vt:lpstr>Question </vt:lpstr>
      <vt:lpstr>PowerPoint Presentation</vt:lpstr>
      <vt:lpstr>Return Chaining </vt:lpstr>
      <vt:lpstr>Return Chaining </vt:lpstr>
      <vt:lpstr>There are many  semantically equivalent  ways to achieve the same net shellcode effect</vt:lpstr>
      <vt:lpstr>An example operation</vt:lpstr>
      <vt:lpstr>implementing with gadgets</vt:lpstr>
      <vt:lpstr>implementing with gadgets</vt:lpstr>
      <vt:lpstr>implementing with gadgets</vt:lpstr>
      <vt:lpstr>implementing with gadgets</vt:lpstr>
      <vt:lpstr>implementing with gadgets</vt:lpstr>
      <vt:lpstr>Equivalence</vt:lpstr>
      <vt:lpstr>Return-Oriented Programming (ROP)</vt:lpstr>
      <vt:lpstr>Return-Oriented Programming (ROP)</vt:lpstr>
      <vt:lpstr>Equivalence</vt:lpstr>
      <vt:lpstr>Gadgets</vt:lpstr>
      <vt:lpstr>PowerPoint Presentation</vt:lpstr>
      <vt:lpstr>RO(P?) Programming</vt:lpstr>
      <vt:lpstr>Attacker Oriented Programming?</vt:lpstr>
      <vt:lpstr>“Weird Machines”</vt:lpstr>
      <vt:lpstr>What is a Program?</vt:lpstr>
      <vt:lpstr>State Machine View</vt:lpstr>
      <vt:lpstr>States and User Interactions</vt:lpstr>
      <vt:lpstr>What is a “User”?</vt:lpstr>
      <vt:lpstr>One More Big Problem</vt:lpstr>
      <vt:lpstr>1984: Thompson’s Reflections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111</cp:revision>
  <dcterms:created xsi:type="dcterms:W3CDTF">2014-01-16T20:48:15Z</dcterms:created>
  <dcterms:modified xsi:type="dcterms:W3CDTF">2021-03-31T16:15:19Z</dcterms:modified>
</cp:coreProperties>
</file>

<file path=docProps/thumbnail.jpeg>
</file>